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handoutMasterIdLst>
    <p:handoutMasterId r:id="rId35"/>
  </p:handoutMasterIdLst>
  <p:sldIdLst>
    <p:sldId id="269" r:id="rId2"/>
    <p:sldId id="270" r:id="rId3"/>
    <p:sldId id="278" r:id="rId4"/>
    <p:sldId id="271" r:id="rId5"/>
    <p:sldId id="279" r:id="rId6"/>
    <p:sldId id="297" r:id="rId7"/>
    <p:sldId id="272" r:id="rId8"/>
    <p:sldId id="290" r:id="rId9"/>
    <p:sldId id="291" r:id="rId10"/>
    <p:sldId id="280" r:id="rId11"/>
    <p:sldId id="263" r:id="rId12"/>
    <p:sldId id="273" r:id="rId13"/>
    <p:sldId id="281" r:id="rId14"/>
    <p:sldId id="274" r:id="rId15"/>
    <p:sldId id="282" r:id="rId16"/>
    <p:sldId id="296" r:id="rId17"/>
    <p:sldId id="275" r:id="rId18"/>
    <p:sldId id="292" r:id="rId19"/>
    <p:sldId id="276" r:id="rId20"/>
    <p:sldId id="283" r:id="rId21"/>
    <p:sldId id="289" r:id="rId22"/>
    <p:sldId id="294" r:id="rId23"/>
    <p:sldId id="293" r:id="rId24"/>
    <p:sldId id="284" r:id="rId25"/>
    <p:sldId id="295" r:id="rId26"/>
    <p:sldId id="285" r:id="rId27"/>
    <p:sldId id="298" r:id="rId28"/>
    <p:sldId id="286" r:id="rId29"/>
    <p:sldId id="299" r:id="rId30"/>
    <p:sldId id="287" r:id="rId31"/>
    <p:sldId id="300" r:id="rId32"/>
    <p:sldId id="288" r:id="rId3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DDE8"/>
    <a:srgbClr val="CCC0D9"/>
    <a:srgbClr val="EBBA9F"/>
    <a:srgbClr val="C5E0B4"/>
    <a:srgbClr val="EFEFEF"/>
    <a:srgbClr val="1F4E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78" d="100"/>
          <a:sy n="78" d="100"/>
        </p:scale>
        <p:origin x="878" y="67"/>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1" d="1"/>
        <a:sy n="1" d="1"/>
      </p:scale>
      <p:origin x="0" y="0"/>
    </p:cViewPr>
  </p:notesTextViewPr>
  <p:notesViewPr>
    <p:cSldViewPr>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12/7/2024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12/7/2024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401524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11</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229052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an animal and or plant found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12</a:t>
            </a:fld>
            <a:endParaRPr lang="en-US"/>
          </a:p>
        </p:txBody>
      </p:sp>
    </p:spTree>
    <p:extLst>
      <p:ext uri="{BB962C8B-B14F-4D97-AF65-F5344CB8AC3E}">
        <p14:creationId xmlns:p14="http://schemas.microsoft.com/office/powerpoint/2010/main" val="3890140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D474CE-C45B-9ABF-07A3-16D20C3FDF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53745A-F6E2-9370-1423-225158A77A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103BA7-C635-1312-BA27-FBC7D8892C3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021A1287-B546-DB64-FED8-F9F10FB05CC0}"/>
              </a:ext>
            </a:extLst>
          </p:cNvPr>
          <p:cNvSpPr>
            <a:spLocks noGrp="1"/>
          </p:cNvSpPr>
          <p:nvPr>
            <p:ph type="sldNum" sz="quarter" idx="10"/>
          </p:nvPr>
        </p:nvSpPr>
        <p:spPr/>
        <p:txBody>
          <a:bodyPr/>
          <a:lstStyle/>
          <a:p>
            <a:fld id="{69C971FF-EF28-4195-A575-329446EFAA55}" type="slidenum">
              <a:rPr lang="en-US" smtClean="0"/>
              <a:t>13</a:t>
            </a:fld>
            <a:endParaRPr lang="en-US"/>
          </a:p>
        </p:txBody>
      </p:sp>
    </p:spTree>
    <p:extLst>
      <p:ext uri="{BB962C8B-B14F-4D97-AF65-F5344CB8AC3E}">
        <p14:creationId xmlns:p14="http://schemas.microsoft.com/office/powerpoint/2010/main" val="2550647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14</a:t>
            </a:fld>
            <a:endParaRPr lang="en-US"/>
          </a:p>
        </p:txBody>
      </p:sp>
    </p:spTree>
    <p:extLst>
      <p:ext uri="{BB962C8B-B14F-4D97-AF65-F5344CB8AC3E}">
        <p14:creationId xmlns:p14="http://schemas.microsoft.com/office/powerpoint/2010/main" val="2063820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77756-BC3F-6018-14F8-D5A415F3E9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564EC1-221D-78B2-FF8F-3B297D5CA0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C38475-0A6F-2246-8604-0E521927215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4CF8061D-A9E0-E8A1-6D8B-6B11CD58C193}"/>
              </a:ext>
            </a:extLst>
          </p:cNvPr>
          <p:cNvSpPr>
            <a:spLocks noGrp="1"/>
          </p:cNvSpPr>
          <p:nvPr>
            <p:ph type="sldNum" sz="quarter" idx="10"/>
          </p:nvPr>
        </p:nvSpPr>
        <p:spPr/>
        <p:txBody>
          <a:bodyPr/>
          <a:lstStyle/>
          <a:p>
            <a:fld id="{69C971FF-EF28-4195-A575-329446EFAA55}" type="slidenum">
              <a:rPr lang="en-US" smtClean="0"/>
              <a:t>15</a:t>
            </a:fld>
            <a:endParaRPr lang="en-US"/>
          </a:p>
        </p:txBody>
      </p:sp>
    </p:spTree>
    <p:extLst>
      <p:ext uri="{BB962C8B-B14F-4D97-AF65-F5344CB8AC3E}">
        <p14:creationId xmlns:p14="http://schemas.microsoft.com/office/powerpoint/2010/main" val="42783260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3620E-A8E0-AD17-C2F9-C20D43C7B4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0E85A7-D972-5607-3B1E-1A8BF9C963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8A4806-6CA0-C874-263A-0C7D3961431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E8DB7C06-C3D1-7520-45B2-550EFC2D2ECE}"/>
              </a:ext>
            </a:extLst>
          </p:cNvPr>
          <p:cNvSpPr>
            <a:spLocks noGrp="1"/>
          </p:cNvSpPr>
          <p:nvPr>
            <p:ph type="sldNum" sz="quarter" idx="10"/>
          </p:nvPr>
        </p:nvSpPr>
        <p:spPr/>
        <p:txBody>
          <a:bodyPr/>
          <a:lstStyle/>
          <a:p>
            <a:fld id="{69C971FF-EF28-4195-A575-329446EFAA55}" type="slidenum">
              <a:rPr lang="en-US" smtClean="0"/>
              <a:t>16</a:t>
            </a:fld>
            <a:endParaRPr lang="en-US"/>
          </a:p>
        </p:txBody>
      </p:sp>
    </p:spTree>
    <p:extLst>
      <p:ext uri="{BB962C8B-B14F-4D97-AF65-F5344CB8AC3E}">
        <p14:creationId xmlns:p14="http://schemas.microsoft.com/office/powerpoint/2010/main" val="33645364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the head leader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17</a:t>
            </a:fld>
            <a:endParaRPr lang="en-US"/>
          </a:p>
        </p:txBody>
      </p:sp>
    </p:spTree>
    <p:extLst>
      <p:ext uri="{BB962C8B-B14F-4D97-AF65-F5344CB8AC3E}">
        <p14:creationId xmlns:p14="http://schemas.microsoft.com/office/powerpoint/2010/main" val="32044510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9E17E-6A43-3D1B-85E4-ED5B46B3DE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79E83B-3D51-C4C9-AFC5-27BE969F16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7DA042-FD16-24A3-87A4-1C76266E40F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the head leader of your country.</a:t>
            </a:r>
          </a:p>
          <a:p>
            <a:endParaRPr lang="en-US" dirty="0"/>
          </a:p>
        </p:txBody>
      </p:sp>
      <p:sp>
        <p:nvSpPr>
          <p:cNvPr id="4" name="Slide Number Placeholder 3">
            <a:extLst>
              <a:ext uri="{FF2B5EF4-FFF2-40B4-BE49-F238E27FC236}">
                <a16:creationId xmlns:a16="http://schemas.microsoft.com/office/drawing/2014/main" id="{41D9538C-B783-8610-2D81-154BE2457E8E}"/>
              </a:ext>
            </a:extLst>
          </p:cNvPr>
          <p:cNvSpPr>
            <a:spLocks noGrp="1"/>
          </p:cNvSpPr>
          <p:nvPr>
            <p:ph type="sldNum" sz="quarter" idx="10"/>
          </p:nvPr>
        </p:nvSpPr>
        <p:spPr/>
        <p:txBody>
          <a:bodyPr/>
          <a:lstStyle/>
          <a:p>
            <a:fld id="{69C971FF-EF28-4195-A575-329446EFAA55}" type="slidenum">
              <a:rPr lang="en-US" smtClean="0"/>
              <a:t>18</a:t>
            </a:fld>
            <a:endParaRPr lang="en-US"/>
          </a:p>
        </p:txBody>
      </p:sp>
    </p:spTree>
    <p:extLst>
      <p:ext uri="{BB962C8B-B14F-4D97-AF65-F5344CB8AC3E}">
        <p14:creationId xmlns:p14="http://schemas.microsoft.com/office/powerpoint/2010/main" val="2873229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that illustrates some part of your country’s economy.</a:t>
            </a:r>
          </a:p>
        </p:txBody>
      </p:sp>
      <p:sp>
        <p:nvSpPr>
          <p:cNvPr id="4" name="Slide Number Placeholder 3"/>
          <p:cNvSpPr>
            <a:spLocks noGrp="1"/>
          </p:cNvSpPr>
          <p:nvPr>
            <p:ph type="sldNum" sz="quarter" idx="10"/>
          </p:nvPr>
        </p:nvSpPr>
        <p:spPr/>
        <p:txBody>
          <a:bodyPr/>
          <a:lstStyle/>
          <a:p>
            <a:fld id="{69C971FF-EF28-4195-A575-329446EFAA55}" type="slidenum">
              <a:rPr lang="en-US" smtClean="0"/>
              <a:t>19</a:t>
            </a:fld>
            <a:endParaRPr lang="en-US"/>
          </a:p>
        </p:txBody>
      </p:sp>
    </p:spTree>
    <p:extLst>
      <p:ext uri="{BB962C8B-B14F-4D97-AF65-F5344CB8AC3E}">
        <p14:creationId xmlns:p14="http://schemas.microsoft.com/office/powerpoint/2010/main" val="16817720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5F1EA-667E-C730-0494-2EC59394E7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582702-8015-89E2-FF34-D005D2CCC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2D43B6-CE83-CD07-F093-2F7542EF5D6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C365CD0E-90F0-1EBF-9FF9-31A4BD627606}"/>
              </a:ext>
            </a:extLst>
          </p:cNvPr>
          <p:cNvSpPr>
            <a:spLocks noGrp="1"/>
          </p:cNvSpPr>
          <p:nvPr>
            <p:ph type="sldNum" sz="quarter" idx="10"/>
          </p:nvPr>
        </p:nvSpPr>
        <p:spPr/>
        <p:txBody>
          <a:bodyPr/>
          <a:lstStyle/>
          <a:p>
            <a:fld id="{69C971FF-EF28-4195-A575-329446EFAA55}" type="slidenum">
              <a:rPr lang="en-US" smtClean="0"/>
              <a:t>20</a:t>
            </a:fld>
            <a:endParaRPr lang="en-US"/>
          </a:p>
        </p:txBody>
      </p:sp>
    </p:spTree>
    <p:extLst>
      <p:ext uri="{BB962C8B-B14F-4D97-AF65-F5344CB8AC3E}">
        <p14:creationId xmlns:p14="http://schemas.microsoft.com/office/powerpoint/2010/main" val="1190874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AC1A6-F473-738E-940B-816078A90C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1A524A-F38C-F052-C978-27FB65C421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808721-97D4-0EFC-8006-EE5A9218438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CB0E68AA-3590-0E00-6E84-1548D6AC5BE8}"/>
              </a:ext>
            </a:extLst>
          </p:cNvPr>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457881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30336-15FB-297B-F4B1-B1209EBE01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81AF6B-CBB5-D809-4884-88536E4389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9137B8-0098-22E1-E455-387718BB73A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that illustrates some part of your country’s economy.</a:t>
            </a:r>
          </a:p>
        </p:txBody>
      </p:sp>
      <p:sp>
        <p:nvSpPr>
          <p:cNvPr id="4" name="Slide Number Placeholder 3">
            <a:extLst>
              <a:ext uri="{FF2B5EF4-FFF2-40B4-BE49-F238E27FC236}">
                <a16:creationId xmlns:a16="http://schemas.microsoft.com/office/drawing/2014/main" id="{BD2BACED-D804-04B0-A311-7C9B8A4BE078}"/>
              </a:ext>
            </a:extLst>
          </p:cNvPr>
          <p:cNvSpPr>
            <a:spLocks noGrp="1"/>
          </p:cNvSpPr>
          <p:nvPr>
            <p:ph type="sldNum" sz="quarter" idx="10"/>
          </p:nvPr>
        </p:nvSpPr>
        <p:spPr/>
        <p:txBody>
          <a:bodyPr/>
          <a:lstStyle/>
          <a:p>
            <a:fld id="{69C971FF-EF28-4195-A575-329446EFAA55}" type="slidenum">
              <a:rPr lang="en-US" smtClean="0"/>
              <a:t>21</a:t>
            </a:fld>
            <a:endParaRPr lang="en-US"/>
          </a:p>
        </p:txBody>
      </p:sp>
    </p:spTree>
    <p:extLst>
      <p:ext uri="{BB962C8B-B14F-4D97-AF65-F5344CB8AC3E}">
        <p14:creationId xmlns:p14="http://schemas.microsoft.com/office/powerpoint/2010/main" val="12533883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A4362-10CD-F2C4-CFD5-F80ABD5427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E4043B-079A-A8D1-DE32-ED0B5B0F1C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1D934A-67B4-E900-AE1A-D68D573E40A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851BF840-13E9-E42B-3F20-311B732EC372}"/>
              </a:ext>
            </a:extLst>
          </p:cNvPr>
          <p:cNvSpPr>
            <a:spLocks noGrp="1"/>
          </p:cNvSpPr>
          <p:nvPr>
            <p:ph type="sldNum" sz="quarter" idx="10"/>
          </p:nvPr>
        </p:nvSpPr>
        <p:spPr/>
        <p:txBody>
          <a:bodyPr/>
          <a:lstStyle/>
          <a:p>
            <a:fld id="{69C971FF-EF28-4195-A575-329446EFAA55}" type="slidenum">
              <a:rPr lang="en-US" smtClean="0"/>
              <a:t>22</a:t>
            </a:fld>
            <a:endParaRPr lang="en-US"/>
          </a:p>
        </p:txBody>
      </p:sp>
    </p:spTree>
    <p:extLst>
      <p:ext uri="{BB962C8B-B14F-4D97-AF65-F5344CB8AC3E}">
        <p14:creationId xmlns:p14="http://schemas.microsoft.com/office/powerpoint/2010/main" val="32062371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0E8B2-4AC0-E0A6-5548-F305D6B5F5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A54F97-7A09-A8D5-7F47-6443E0D2A0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9BC92D-804E-4DE9-721E-B4CF78D6037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765111A5-94E4-917A-9E44-B9014B4CC29B}"/>
              </a:ext>
            </a:extLst>
          </p:cNvPr>
          <p:cNvSpPr>
            <a:spLocks noGrp="1"/>
          </p:cNvSpPr>
          <p:nvPr>
            <p:ph type="sldNum" sz="quarter" idx="10"/>
          </p:nvPr>
        </p:nvSpPr>
        <p:spPr/>
        <p:txBody>
          <a:bodyPr/>
          <a:lstStyle/>
          <a:p>
            <a:fld id="{69C971FF-EF28-4195-A575-329446EFAA55}" type="slidenum">
              <a:rPr lang="en-US" smtClean="0"/>
              <a:t>23</a:t>
            </a:fld>
            <a:endParaRPr lang="en-US"/>
          </a:p>
        </p:txBody>
      </p:sp>
    </p:spTree>
    <p:extLst>
      <p:ext uri="{BB962C8B-B14F-4D97-AF65-F5344CB8AC3E}">
        <p14:creationId xmlns:p14="http://schemas.microsoft.com/office/powerpoint/2010/main" val="5746377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060005-1755-FFB6-D5AE-DCF7076976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DFEBA7-A0C4-0F3B-74CD-A542D38BFE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78A9FF-3622-1CB4-7B14-F7D8E31284EC}"/>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23F2B4F8-62A2-EE99-E60D-B0DEF702CFBC}"/>
              </a:ext>
            </a:extLst>
          </p:cNvPr>
          <p:cNvSpPr>
            <a:spLocks noGrp="1"/>
          </p:cNvSpPr>
          <p:nvPr>
            <p:ph type="sldNum" sz="quarter" idx="10"/>
          </p:nvPr>
        </p:nvSpPr>
        <p:spPr/>
        <p:txBody>
          <a:bodyPr/>
          <a:lstStyle/>
          <a:p>
            <a:fld id="{69C971FF-EF28-4195-A575-329446EFAA55}" type="slidenum">
              <a:rPr lang="en-US" smtClean="0"/>
              <a:t>24</a:t>
            </a:fld>
            <a:endParaRPr lang="en-US"/>
          </a:p>
        </p:txBody>
      </p:sp>
    </p:spTree>
    <p:extLst>
      <p:ext uri="{BB962C8B-B14F-4D97-AF65-F5344CB8AC3E}">
        <p14:creationId xmlns:p14="http://schemas.microsoft.com/office/powerpoint/2010/main" val="32950086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A53283-D9A0-3979-F6D2-C432418C58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DCDE18-6027-5952-DD4D-1010689376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D25BD1-96B5-DBE6-8EA0-72124D9E2947}"/>
              </a:ext>
            </a:extLst>
          </p:cNvPr>
          <p:cNvSpPr>
            <a:spLocks noGrp="1"/>
          </p:cNvSpPr>
          <p:nvPr>
            <p:ph type="body" idx="1"/>
          </p:nvPr>
        </p:nvSpPr>
        <p:spPr/>
        <p:txBody>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Poverty:  Percentage of persons below 150% poverty estimate</a:t>
            </a:r>
          </a:p>
          <a:p>
            <a:pPr marL="0" marR="0" lvl="0" indent="0" algn="l" defTabSz="914400" rtl="0" eaLnBrk="1" fontAlgn="auto" latinLnBrk="0" hangingPunct="1">
              <a:lnSpc>
                <a:spcPct val="115000"/>
              </a:lnSpc>
              <a:spcBef>
                <a:spcPts val="0"/>
              </a:spcBef>
              <a:spcAft>
                <a:spcPts val="800"/>
              </a:spcAft>
              <a:buClrTx/>
              <a:buSzTx/>
              <a:buFontTx/>
              <a:buNone/>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Unemployed:  Percentage of civilian (age 16+) unemployed estimate</a:t>
            </a:r>
          </a:p>
          <a:p>
            <a:pPr marL="0" marR="0">
              <a:lnSpc>
                <a:spcPct val="115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01733BD0-7D59-CA9D-8B92-B738139A8C3B}"/>
              </a:ext>
            </a:extLst>
          </p:cNvPr>
          <p:cNvSpPr>
            <a:spLocks noGrp="1"/>
          </p:cNvSpPr>
          <p:nvPr>
            <p:ph type="sldNum" sz="quarter" idx="10"/>
          </p:nvPr>
        </p:nvSpPr>
        <p:spPr/>
        <p:txBody>
          <a:bodyPr/>
          <a:lstStyle/>
          <a:p>
            <a:fld id="{69C971FF-EF28-4195-A575-329446EFAA55}" type="slidenum">
              <a:rPr lang="en-US" smtClean="0"/>
              <a:t>25</a:t>
            </a:fld>
            <a:endParaRPr lang="en-US"/>
          </a:p>
        </p:txBody>
      </p:sp>
    </p:spTree>
    <p:extLst>
      <p:ext uri="{BB962C8B-B14F-4D97-AF65-F5344CB8AC3E}">
        <p14:creationId xmlns:p14="http://schemas.microsoft.com/office/powerpoint/2010/main" val="1378155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6AF9A-BDFE-BA44-EB0D-65DDC6D941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A96687-8DBC-EA17-8A3D-238CF21A3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A4D025-ACFA-CF54-A5DF-87309B687E7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06F2147B-2643-1053-3C07-0431E4669D95}"/>
              </a:ext>
            </a:extLst>
          </p:cNvPr>
          <p:cNvSpPr>
            <a:spLocks noGrp="1"/>
          </p:cNvSpPr>
          <p:nvPr>
            <p:ph type="sldNum" sz="quarter" idx="10"/>
          </p:nvPr>
        </p:nvSpPr>
        <p:spPr/>
        <p:txBody>
          <a:bodyPr/>
          <a:lstStyle/>
          <a:p>
            <a:fld id="{69C971FF-EF28-4195-A575-329446EFAA55}" type="slidenum">
              <a:rPr lang="en-US" smtClean="0"/>
              <a:t>26</a:t>
            </a:fld>
            <a:endParaRPr lang="en-US"/>
          </a:p>
        </p:txBody>
      </p:sp>
    </p:spTree>
    <p:extLst>
      <p:ext uri="{BB962C8B-B14F-4D97-AF65-F5344CB8AC3E}">
        <p14:creationId xmlns:p14="http://schemas.microsoft.com/office/powerpoint/2010/main" val="3916870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578FA-5474-C8DF-2BAF-A42EFD496C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D8D2BD-CED1-0E37-FE95-23D87B62A8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0B40F-9865-C77C-78E6-5187495E5A61}"/>
              </a:ext>
            </a:extLst>
          </p:cNvPr>
          <p:cNvSpPr>
            <a:spLocks noGrp="1"/>
          </p:cNvSpPr>
          <p:nvPr>
            <p:ph type="body" idx="1"/>
          </p:nvPr>
        </p:nvSpPr>
        <p:spPr/>
        <p:txBody>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Technical Limitations:  I really wanted to make my county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svi</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map a hover over map by using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Choropleth.px</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but I couldn’t get it to work</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Not really knowledgeable with creating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github</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repositories and when pushing my code to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github</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somethings did not appear in my outputs</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Rerunning Code:  My computer kept freezing up on me </a:t>
            </a:r>
          </a:p>
          <a:p>
            <a:endParaRPr lang="en-US" dirty="0"/>
          </a:p>
        </p:txBody>
      </p:sp>
      <p:sp>
        <p:nvSpPr>
          <p:cNvPr id="4" name="Slide Number Placeholder 3">
            <a:extLst>
              <a:ext uri="{FF2B5EF4-FFF2-40B4-BE49-F238E27FC236}">
                <a16:creationId xmlns:a16="http://schemas.microsoft.com/office/drawing/2014/main" id="{956F9D9B-B5AC-7068-CE44-3E4507E82AE8}"/>
              </a:ext>
            </a:extLst>
          </p:cNvPr>
          <p:cNvSpPr>
            <a:spLocks noGrp="1"/>
          </p:cNvSpPr>
          <p:nvPr>
            <p:ph type="sldNum" sz="quarter" idx="10"/>
          </p:nvPr>
        </p:nvSpPr>
        <p:spPr/>
        <p:txBody>
          <a:bodyPr/>
          <a:lstStyle/>
          <a:p>
            <a:fld id="{69C971FF-EF28-4195-A575-329446EFAA55}" type="slidenum">
              <a:rPr lang="en-US" smtClean="0"/>
              <a:t>27</a:t>
            </a:fld>
            <a:endParaRPr lang="en-US"/>
          </a:p>
        </p:txBody>
      </p:sp>
    </p:spTree>
    <p:extLst>
      <p:ext uri="{BB962C8B-B14F-4D97-AF65-F5344CB8AC3E}">
        <p14:creationId xmlns:p14="http://schemas.microsoft.com/office/powerpoint/2010/main" val="8379826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66A6A-6D62-CEE1-87AC-B49116CC8C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F68E78-3D4D-F5AF-4B5F-16C805A513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1E2949-FE0C-77A2-94ED-274E64466C7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EBE595A4-A84E-019D-7E78-4393648691D3}"/>
              </a:ext>
            </a:extLst>
          </p:cNvPr>
          <p:cNvSpPr>
            <a:spLocks noGrp="1"/>
          </p:cNvSpPr>
          <p:nvPr>
            <p:ph type="sldNum" sz="quarter" idx="10"/>
          </p:nvPr>
        </p:nvSpPr>
        <p:spPr/>
        <p:txBody>
          <a:bodyPr/>
          <a:lstStyle/>
          <a:p>
            <a:fld id="{69C971FF-EF28-4195-A575-329446EFAA55}" type="slidenum">
              <a:rPr lang="en-US" smtClean="0"/>
              <a:t>28</a:t>
            </a:fld>
            <a:endParaRPr lang="en-US"/>
          </a:p>
        </p:txBody>
      </p:sp>
    </p:spTree>
    <p:extLst>
      <p:ext uri="{BB962C8B-B14F-4D97-AF65-F5344CB8AC3E}">
        <p14:creationId xmlns:p14="http://schemas.microsoft.com/office/powerpoint/2010/main" val="16038529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7C888-E141-F58F-3B45-62739B8465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BCEA6F-D13A-F37A-EEE8-37FCBCF335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51DC2E-7B70-6D68-0702-7FB107E103A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814AAADB-727E-3E12-12D1-438E3D8247C0}"/>
              </a:ext>
            </a:extLst>
          </p:cNvPr>
          <p:cNvSpPr>
            <a:spLocks noGrp="1"/>
          </p:cNvSpPr>
          <p:nvPr>
            <p:ph type="sldNum" sz="quarter" idx="10"/>
          </p:nvPr>
        </p:nvSpPr>
        <p:spPr/>
        <p:txBody>
          <a:bodyPr/>
          <a:lstStyle/>
          <a:p>
            <a:fld id="{69C971FF-EF28-4195-A575-329446EFAA55}" type="slidenum">
              <a:rPr lang="en-US" smtClean="0"/>
              <a:t>30</a:t>
            </a:fld>
            <a:endParaRPr lang="en-US"/>
          </a:p>
        </p:txBody>
      </p:sp>
    </p:spTree>
    <p:extLst>
      <p:ext uri="{BB962C8B-B14F-4D97-AF65-F5344CB8AC3E}">
        <p14:creationId xmlns:p14="http://schemas.microsoft.com/office/powerpoint/2010/main" val="202536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769C2-7C85-1CB0-53BF-D5DE75B8AA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CB1DC5-67A3-8085-7677-34EE3D3965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E04BA8-4B06-E52C-AB68-7EB80A109DA9}"/>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95A7004C-008C-EE82-ACCA-557DB708913E}"/>
              </a:ext>
            </a:extLst>
          </p:cNvPr>
          <p:cNvSpPr>
            <a:spLocks noGrp="1"/>
          </p:cNvSpPr>
          <p:nvPr>
            <p:ph type="sldNum" sz="quarter" idx="10"/>
          </p:nvPr>
        </p:nvSpPr>
        <p:spPr/>
        <p:txBody>
          <a:bodyPr/>
          <a:lstStyle/>
          <a:p>
            <a:fld id="{69C971FF-EF28-4195-A575-329446EFAA55}" type="slidenum">
              <a:rPr lang="en-US" smtClean="0"/>
              <a:t>32</a:t>
            </a:fld>
            <a:endParaRPr lang="en-US"/>
          </a:p>
        </p:txBody>
      </p:sp>
    </p:spTree>
    <p:extLst>
      <p:ext uri="{BB962C8B-B14F-4D97-AF65-F5344CB8AC3E}">
        <p14:creationId xmlns:p14="http://schemas.microsoft.com/office/powerpoint/2010/main" val="56576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552792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33883-190F-CD57-E43A-9D75FE3D62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4A964-E57D-2903-2A2C-6FC9BC86A3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CE6C13-8E97-8B43-3BB1-8CD38DC2A0B1}"/>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62AB696B-E9B6-98E9-A78F-889090F28A87}"/>
              </a:ext>
            </a:extLst>
          </p:cNvPr>
          <p:cNvSpPr>
            <a:spLocks noGrp="1"/>
          </p:cNvSpPr>
          <p:nvPr>
            <p:ph type="sldNum" sz="quarter" idx="10"/>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3957354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568485-EB23-B88A-302F-AF2DF2C3A7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FBB937-C32D-DF5C-09A6-0D34C9A9C8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C9753C-60C4-C625-6776-A9C500DC45B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FIPS= Federal Information Processing Standards Codes (County = 5 digits with the first 2 digits being the State FIPS Code)</a:t>
            </a:r>
          </a:p>
          <a:p>
            <a:endParaRPr lang="en-US" dirty="0"/>
          </a:p>
        </p:txBody>
      </p:sp>
      <p:sp>
        <p:nvSpPr>
          <p:cNvPr id="4" name="Slide Number Placeholder 3">
            <a:extLst>
              <a:ext uri="{FF2B5EF4-FFF2-40B4-BE49-F238E27FC236}">
                <a16:creationId xmlns:a16="http://schemas.microsoft.com/office/drawing/2014/main" id="{B7C88B8F-88B4-25AD-7F55-296B16434442}"/>
              </a:ext>
            </a:extLst>
          </p:cNvPr>
          <p:cNvSpPr>
            <a:spLocks noGrp="1"/>
          </p:cNvSpPr>
          <p:nvPr>
            <p:ph type="sldNum" sz="quarter" idx="10"/>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3477800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3129894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F72699-5F7E-3EBB-603C-BCE2EA7D8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C9766F-BE3E-BA07-02A5-48D34FB4ED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034AD3-1E02-A967-718C-FCF4F88044C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2A574E6B-5FA0-4FF5-3157-54C0DB6213D3}"/>
              </a:ext>
            </a:extLst>
          </p:cNvPr>
          <p:cNvSpPr>
            <a:spLocks noGrp="1"/>
          </p:cNvSpPr>
          <p:nvPr>
            <p:ph type="sldNum" sz="quarter" idx="10"/>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57353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8F073-5B31-C11A-FCA6-C61C280936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479AAB-91F5-E37E-926E-33A18BB99D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1E864E-C664-49AB-D4A0-A0547AE23941}"/>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697ACD49-3845-0127-940A-62FC0F23A0B1}"/>
              </a:ext>
            </a:extLst>
          </p:cNvPr>
          <p:cNvSpPr>
            <a:spLocks noGrp="1"/>
          </p:cNvSpPr>
          <p:nvPr>
            <p:ph type="sldNum" sz="quarter" idx="10"/>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678905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C9FEB-670C-67F8-4BCE-73A8EDD344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6D86F1-71C1-94F1-14BC-68BCBBDF6E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499EA9-AA46-65A2-FE0E-7E17429049D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33F9066F-0E33-5EA9-6C1F-3621A3E82C8E}"/>
              </a:ext>
            </a:extLst>
          </p:cNvPr>
          <p:cNvSpPr>
            <a:spLocks noGrp="1"/>
          </p:cNvSpPr>
          <p:nvPr>
            <p:ph type="sldNum" sz="quarter" idx="10"/>
          </p:nvPr>
        </p:nvSpPr>
        <p:spPr/>
        <p:txBody>
          <a:bodyPr/>
          <a:lstStyle/>
          <a:p>
            <a:fld id="{69C971FF-EF28-4195-A575-329446EFAA55}" type="slidenum">
              <a:rPr lang="en-US" smtClean="0"/>
              <a:t>10</a:t>
            </a:fld>
            <a:endParaRPr lang="en-US"/>
          </a:p>
        </p:txBody>
      </p:sp>
    </p:spTree>
    <p:extLst>
      <p:ext uri="{BB962C8B-B14F-4D97-AF65-F5344CB8AC3E}">
        <p14:creationId xmlns:p14="http://schemas.microsoft.com/office/powerpoint/2010/main" val="2402098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p:cNvSpPr>
            <a:spLocks noEditPoints="1"/>
          </p:cNvSpPr>
          <p:nvPr/>
        </p:nvSpPr>
        <p:spPr bwMode="auto">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pPr/>
              <a:t>12/7/2024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pPr/>
              <a:t>‹#›</a:t>
            </a:fld>
            <a:endParaRPr lang="en-US"/>
          </a:p>
        </p:txBody>
      </p:sp>
    </p:spTree>
    <p:extLst>
      <p:ext uri="{BB962C8B-B14F-4D97-AF65-F5344CB8AC3E}">
        <p14:creationId xmlns:p14="http://schemas.microsoft.com/office/powerpoint/2010/main" val="22236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12/7/2024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8745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12/7/2024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3921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12/7/2024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7015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12/7/2024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0336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12/7/2024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7304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EDF33987-6305-4E2A-BF18-EF013ECE927B}" type="datetimeFigureOut">
              <a:rPr lang="en-US" smtClean="0"/>
              <a:t>12/7/2024</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44210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DF33987-6305-4E2A-BF18-EF013ECE927B}" type="datetimeFigureOut">
              <a:rPr lang="en-US" smtClean="0"/>
              <a:t>12/7/2024</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13906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EDF33987-6305-4E2A-BF18-EF013ECE927B}" type="datetimeFigureOut">
              <a:rPr lang="en-US" smtClean="0"/>
              <a:t>12/7/2024</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52978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12/7/2024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58198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12/7/2024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70294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gs>
            <a:gs pos="40000">
              <a:schemeClr val="bg2"/>
            </a:gs>
            <a:gs pos="10000">
              <a:schemeClr val="bg1">
                <a:lumMod val="95000"/>
              </a:schemeClr>
            </a:gs>
            <a:gs pos="100000">
              <a:schemeClr val="bg2">
                <a:lumMod val="9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Rectangle 7"/>
          <p:cNvSpPr/>
          <p:nvPr userDrawn="1"/>
        </p:nvSpPr>
        <p:spPr bwMode="ltGray">
          <a:xfrm>
            <a:off x="1460" y="0"/>
            <a:ext cx="12188952" cy="6858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400"/>
          </a:p>
        </p:txBody>
      </p:sp>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12/7/2024</a:t>
            </a:fld>
            <a:endParaRPr lang="en-US" dirty="0"/>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431716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5.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www.atsdr.cdc.gov/placeandhealth/svi/data_documentation_download.html" TargetMode="External"/><Relationship Id="rId2" Type="http://schemas.openxmlformats.org/officeDocument/2006/relationships/hyperlink" Target="https://data.cms.gov/tools/mapping-disparities-by-social-determinants-of-health" TargetMode="External"/><Relationship Id="rId1" Type="http://schemas.openxmlformats.org/officeDocument/2006/relationships/slideLayout" Target="../slideLayouts/slideLayout2.xml"/><Relationship Id="rId5" Type="http://schemas.openxmlformats.org/officeDocument/2006/relationships/hyperlink" Target="https://bmcpublichealth.biomedcentral.com/articles/10.1186/s12889-023-16097-6" TargetMode="External"/><Relationship Id="rId4" Type="http://schemas.openxmlformats.org/officeDocument/2006/relationships/hyperlink" Target="https://pubmed.ncbi.nlm.nih.gov/37380956/"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data.cms.gov/tools/mapping-disparities-by-social-determinants-of-health"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www.atsdr.cdc.gov/placeandhealth/svi/data_documentation_download.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83815" y="1904999"/>
            <a:ext cx="9753600" cy="3048001"/>
          </a:xfrm>
        </p:spPr>
        <p:txBody>
          <a:bodyPr>
            <a:normAutofit/>
          </a:bodyPr>
          <a:lstStyle/>
          <a:p>
            <a:r>
              <a:rPr lang="en-US" sz="4000" dirty="0"/>
              <a:t>Social Vulnerability </a:t>
            </a:r>
            <a:br>
              <a:rPr lang="en-US" sz="4000" dirty="0"/>
            </a:br>
            <a:r>
              <a:rPr lang="en-US" sz="4000" dirty="0"/>
              <a:t>Across U.S. Counties and States: </a:t>
            </a:r>
            <a:br>
              <a:rPr lang="en-US" sz="4000" dirty="0"/>
            </a:br>
            <a:r>
              <a:rPr lang="en-US" sz="4000" dirty="0"/>
              <a:t>A Thematic Overview</a:t>
            </a:r>
          </a:p>
        </p:txBody>
      </p:sp>
      <p:sp>
        <p:nvSpPr>
          <p:cNvPr id="5" name="Subtitle 4"/>
          <p:cNvSpPr>
            <a:spLocks noGrp="1"/>
          </p:cNvSpPr>
          <p:nvPr>
            <p:ph type="subTitle" idx="1"/>
          </p:nvPr>
        </p:nvSpPr>
        <p:spPr>
          <a:xfrm>
            <a:off x="608012" y="5105400"/>
            <a:ext cx="10134600" cy="1143000"/>
          </a:xfrm>
        </p:spPr>
        <p:txBody>
          <a:bodyPr/>
          <a:lstStyle/>
          <a:p>
            <a:r>
              <a:rPr lang="en-US" dirty="0"/>
              <a:t>Bridgett Gordon| MSDS 570: Visual &amp; </a:t>
            </a:r>
            <a:r>
              <a:rPr lang="en-US" dirty="0" err="1"/>
              <a:t>Unstruct</a:t>
            </a:r>
            <a:r>
              <a:rPr lang="en-US" dirty="0"/>
              <a:t> Data Analysis| December 7, 2024</a:t>
            </a:r>
          </a:p>
        </p:txBody>
      </p:sp>
    </p:spTree>
    <p:extLst>
      <p:ext uri="{BB962C8B-B14F-4D97-AF65-F5344CB8AC3E}">
        <p14:creationId xmlns:p14="http://schemas.microsoft.com/office/powerpoint/2010/main" val="2887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249DCB-11AA-7BE0-0F44-5766483AB7B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BC91734-1663-0EA8-930F-0172A6969E09}"/>
              </a:ext>
            </a:extLst>
          </p:cNvPr>
          <p:cNvSpPr>
            <a:spLocks noGrp="1"/>
          </p:cNvSpPr>
          <p:nvPr>
            <p:ph type="ctrTitle"/>
          </p:nvPr>
        </p:nvSpPr>
        <p:spPr>
          <a:xfrm>
            <a:off x="1217612" y="1828799"/>
            <a:ext cx="10134599" cy="3048001"/>
          </a:xfrm>
        </p:spPr>
        <p:txBody>
          <a:bodyPr anchor="b">
            <a:normAutofit/>
          </a:bodyPr>
          <a:lstStyle/>
          <a:p>
            <a:r>
              <a:rPr lang="en-US" dirty="0"/>
              <a:t>Exploratory data analysis (Eda)</a:t>
            </a:r>
          </a:p>
        </p:txBody>
      </p:sp>
      <p:sp>
        <p:nvSpPr>
          <p:cNvPr id="8" name="Subtitle 2">
            <a:extLst>
              <a:ext uri="{FF2B5EF4-FFF2-40B4-BE49-F238E27FC236}">
                <a16:creationId xmlns:a16="http://schemas.microsoft.com/office/drawing/2014/main" id="{459374CC-40FB-E62E-9FFE-9CD26460DEBA}"/>
              </a:ext>
            </a:extLst>
          </p:cNvPr>
          <p:cNvSpPr>
            <a:spLocks noGrp="1"/>
          </p:cNvSpPr>
          <p:nvPr>
            <p:ph type="subTitle" idx="1"/>
          </p:nvPr>
        </p:nvSpPr>
        <p:spPr>
          <a:xfrm>
            <a:off x="1217614" y="5029200"/>
            <a:ext cx="7848600" cy="1143000"/>
          </a:xfrm>
        </p:spPr>
        <p:txBody>
          <a:bodyPr/>
          <a:lstStyle/>
          <a:p>
            <a:r>
              <a:rPr lang="en-US" dirty="0"/>
              <a:t>Initial Findings </a:t>
            </a:r>
          </a:p>
        </p:txBody>
      </p:sp>
    </p:spTree>
    <p:extLst>
      <p:ext uri="{BB962C8B-B14F-4D97-AF65-F5344CB8AC3E}">
        <p14:creationId xmlns:p14="http://schemas.microsoft.com/office/powerpoint/2010/main" val="64211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Summary Statistics</a:t>
            </a:r>
          </a:p>
        </p:txBody>
      </p:sp>
      <p:sp>
        <p:nvSpPr>
          <p:cNvPr id="9" name="Content Placeholder 8"/>
          <p:cNvSpPr>
            <a:spLocks noGrp="1"/>
          </p:cNvSpPr>
          <p:nvPr>
            <p:ph idx="1"/>
          </p:nvPr>
        </p:nvSpPr>
        <p:spPr>
          <a:xfrm>
            <a:off x="1217612" y="1752600"/>
            <a:ext cx="9753600" cy="4343400"/>
          </a:xfrm>
        </p:spPr>
        <p:txBody>
          <a:bodyPr/>
          <a:lstStyle/>
          <a:p>
            <a:r>
              <a:rPr lang="en-US" dirty="0"/>
              <a:t>Make a timeline of the important historical events of your country or province.</a:t>
            </a:r>
          </a:p>
        </p:txBody>
      </p:sp>
      <p:pic>
        <p:nvPicPr>
          <p:cNvPr id="3" name="Picture 2">
            <a:extLst>
              <a:ext uri="{FF2B5EF4-FFF2-40B4-BE49-F238E27FC236}">
                <a16:creationId xmlns:a16="http://schemas.microsoft.com/office/drawing/2014/main" id="{4DD45F3A-518F-BF14-8057-379452EDF0ED}"/>
              </a:ext>
            </a:extLst>
          </p:cNvPr>
          <p:cNvPicPr>
            <a:picLocks noChangeAspect="1"/>
          </p:cNvPicPr>
          <p:nvPr/>
        </p:nvPicPr>
        <p:blipFill rotWithShape="1">
          <a:blip r:embed="rId3"/>
          <a:srcRect t="4762"/>
          <a:stretch/>
        </p:blipFill>
        <p:spPr>
          <a:xfrm>
            <a:off x="5484812" y="2356411"/>
            <a:ext cx="5105400" cy="4523359"/>
          </a:xfrm>
          <a:prstGeom prst="rect">
            <a:avLst/>
          </a:prstGeom>
        </p:spPr>
      </p:pic>
    </p:spTree>
    <p:extLst>
      <p:ext uri="{BB962C8B-B14F-4D97-AF65-F5344CB8AC3E}">
        <p14:creationId xmlns:p14="http://schemas.microsoft.com/office/powerpoint/2010/main" val="255394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1"/>
          </p:nvPr>
        </p:nvSpPr>
        <p:spPr>
          <a:xfrm>
            <a:off x="388833" y="1752600"/>
            <a:ext cx="4708734" cy="4343400"/>
          </a:xfrm>
        </p:spPr>
        <p:txBody>
          <a:bodyPr/>
          <a:lstStyle/>
          <a:p>
            <a:r>
              <a:rPr lang="en-US" dirty="0"/>
              <a:t>Describe some of the native animals and plants that can be seen in your country.</a:t>
            </a:r>
          </a:p>
        </p:txBody>
      </p:sp>
      <p:pic>
        <p:nvPicPr>
          <p:cNvPr id="4" name="Content Placeholder 3">
            <a:extLst>
              <a:ext uri="{FF2B5EF4-FFF2-40B4-BE49-F238E27FC236}">
                <a16:creationId xmlns:a16="http://schemas.microsoft.com/office/drawing/2014/main" id="{D02FA88A-A82A-FB90-3555-049CFDE97F0C}"/>
              </a:ext>
            </a:extLst>
          </p:cNvPr>
          <p:cNvPicPr>
            <a:picLocks noGrp="1" noChangeAspect="1"/>
          </p:cNvPicPr>
          <p:nvPr>
            <p:ph sz="half" idx="2"/>
          </p:nvPr>
        </p:nvPicPr>
        <p:blipFill>
          <a:blip r:embed="rId3"/>
          <a:stretch>
            <a:fillRect/>
          </a:stretch>
        </p:blipFill>
        <p:spPr>
          <a:xfrm>
            <a:off x="7812278" y="3846486"/>
            <a:ext cx="4031869" cy="3018888"/>
          </a:xfrm>
          <a:scene3d>
            <a:camera prst="orthographicFront"/>
            <a:lightRig rig="threePt" dir="t"/>
          </a:scene3d>
          <a:sp3d>
            <a:bevelT prst="angle"/>
          </a:sp3d>
        </p:spPr>
      </p:pic>
      <p:pic>
        <p:nvPicPr>
          <p:cNvPr id="8" name="Picture 7">
            <a:extLst>
              <a:ext uri="{FF2B5EF4-FFF2-40B4-BE49-F238E27FC236}">
                <a16:creationId xmlns:a16="http://schemas.microsoft.com/office/drawing/2014/main" id="{832D688A-E230-B504-F43D-BB85E8D5F946}"/>
              </a:ext>
            </a:extLst>
          </p:cNvPr>
          <p:cNvPicPr>
            <a:picLocks noChangeAspect="1"/>
          </p:cNvPicPr>
          <p:nvPr/>
        </p:nvPicPr>
        <p:blipFill>
          <a:blip r:embed="rId4"/>
          <a:stretch>
            <a:fillRect/>
          </a:stretch>
        </p:blipFill>
        <p:spPr>
          <a:xfrm>
            <a:off x="6170612" y="347979"/>
            <a:ext cx="3657601" cy="3576321"/>
          </a:xfrm>
          <a:prstGeom prst="rect">
            <a:avLst/>
          </a:prstGeom>
          <a:scene3d>
            <a:camera prst="orthographicFront"/>
            <a:lightRig rig="threePt" dir="t"/>
          </a:scene3d>
          <a:sp3d>
            <a:bevelT prst="angle"/>
          </a:sp3d>
        </p:spPr>
      </p:pic>
    </p:spTree>
    <p:extLst>
      <p:ext uri="{BB962C8B-B14F-4D97-AF65-F5344CB8AC3E}">
        <p14:creationId xmlns:p14="http://schemas.microsoft.com/office/powerpoint/2010/main" val="4897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E9F98-2F75-E50B-43BF-C265F6C2D55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E512BA0-9CC7-B35F-03F4-1197F48BF60D}"/>
              </a:ext>
            </a:extLst>
          </p:cNvPr>
          <p:cNvSpPr>
            <a:spLocks noGrp="1"/>
          </p:cNvSpPr>
          <p:nvPr>
            <p:ph type="ctrTitle"/>
          </p:nvPr>
        </p:nvSpPr>
        <p:spPr>
          <a:xfrm>
            <a:off x="1217612" y="1828799"/>
            <a:ext cx="10134599" cy="3048001"/>
          </a:xfrm>
        </p:spPr>
        <p:txBody>
          <a:bodyPr anchor="b">
            <a:normAutofit/>
          </a:bodyPr>
          <a:lstStyle/>
          <a:p>
            <a:r>
              <a:rPr lang="en-US" dirty="0"/>
              <a:t>Methods and tools</a:t>
            </a:r>
          </a:p>
        </p:txBody>
      </p:sp>
      <p:sp>
        <p:nvSpPr>
          <p:cNvPr id="8" name="Subtitle 2">
            <a:extLst>
              <a:ext uri="{FF2B5EF4-FFF2-40B4-BE49-F238E27FC236}">
                <a16:creationId xmlns:a16="http://schemas.microsoft.com/office/drawing/2014/main" id="{545C5271-8CDA-3E0B-2CCE-679BDF300853}"/>
              </a:ext>
            </a:extLst>
          </p:cNvPr>
          <p:cNvSpPr>
            <a:spLocks noGrp="1"/>
          </p:cNvSpPr>
          <p:nvPr>
            <p:ph type="subTitle" idx="1"/>
          </p:nvPr>
        </p:nvSpPr>
        <p:spPr>
          <a:xfrm>
            <a:off x="1217614" y="5029200"/>
            <a:ext cx="7848600" cy="1143000"/>
          </a:xfrm>
        </p:spPr>
        <p:txBody>
          <a:bodyPr/>
          <a:lstStyle/>
          <a:p>
            <a:r>
              <a:rPr lang="en-US" dirty="0"/>
              <a:t>Tools * Techniques</a:t>
            </a:r>
          </a:p>
        </p:txBody>
      </p:sp>
    </p:spTree>
    <p:extLst>
      <p:ext uri="{BB962C8B-B14F-4D97-AF65-F5344CB8AC3E}">
        <p14:creationId xmlns:p14="http://schemas.microsoft.com/office/powerpoint/2010/main" val="1810736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Tools and Techniques</a:t>
            </a:r>
          </a:p>
        </p:txBody>
      </p:sp>
      <p:sp>
        <p:nvSpPr>
          <p:cNvPr id="5" name="Content Placeholder 4"/>
          <p:cNvSpPr>
            <a:spLocks noGrp="1"/>
          </p:cNvSpPr>
          <p:nvPr>
            <p:ph sz="half" idx="1"/>
          </p:nvPr>
        </p:nvSpPr>
        <p:spPr/>
        <p:txBody>
          <a:bodyPr/>
          <a:lstStyle/>
          <a:p>
            <a:r>
              <a:rPr lang="en-US" dirty="0"/>
              <a:t>Matplotlib</a:t>
            </a:r>
          </a:p>
          <a:p>
            <a:r>
              <a:rPr lang="en-US" dirty="0" err="1"/>
              <a:t>Plotly</a:t>
            </a:r>
            <a:endParaRPr lang="en-US" dirty="0"/>
          </a:p>
          <a:p>
            <a:r>
              <a:rPr lang="en-US" dirty="0"/>
              <a:t>Choropleth</a:t>
            </a:r>
          </a:p>
          <a:p>
            <a:r>
              <a:rPr lang="en-US" dirty="0"/>
              <a:t>Dash</a:t>
            </a:r>
          </a:p>
          <a:p>
            <a:r>
              <a:rPr lang="en-US" dirty="0" err="1"/>
              <a:t>Geopandas</a:t>
            </a:r>
            <a:endParaRPr lang="en-US" dirty="0"/>
          </a:p>
          <a:p>
            <a:r>
              <a:rPr lang="en-US" dirty="0" err="1"/>
              <a:t>Geoplot</a:t>
            </a:r>
            <a:endParaRPr lang="en-US" dirty="0"/>
          </a:p>
          <a:p>
            <a:r>
              <a:rPr lang="en-US" dirty="0"/>
              <a:t>Seaborn</a:t>
            </a:r>
          </a:p>
          <a:p>
            <a:pPr marL="45720" indent="0">
              <a:buNone/>
            </a:pPr>
            <a:endParaRPr lang="en-US" dirty="0"/>
          </a:p>
        </p:txBody>
      </p:sp>
      <p:sp>
        <p:nvSpPr>
          <p:cNvPr id="2" name="Content Placeholder 1"/>
          <p:cNvSpPr>
            <a:spLocks noGrp="1"/>
          </p:cNvSpPr>
          <p:nvPr>
            <p:ph sz="half" idx="2"/>
          </p:nvPr>
        </p:nvSpPr>
        <p:spPr/>
        <p:txBody>
          <a:bodyPr/>
          <a:lstStyle/>
          <a:p>
            <a:r>
              <a:rPr lang="en-US" dirty="0"/>
              <a:t>Geospatial mapping</a:t>
            </a:r>
          </a:p>
          <a:p>
            <a:r>
              <a:rPr lang="en-US" dirty="0"/>
              <a:t>Filtering</a:t>
            </a:r>
          </a:p>
          <a:p>
            <a:r>
              <a:rPr lang="en-US" dirty="0"/>
              <a:t>Merging</a:t>
            </a:r>
          </a:p>
          <a:p>
            <a:r>
              <a:rPr lang="en-US" dirty="0"/>
              <a:t>Splitting data</a:t>
            </a:r>
          </a:p>
          <a:p>
            <a:r>
              <a:rPr lang="en-US" dirty="0"/>
              <a:t>Aggregating Data</a:t>
            </a:r>
          </a:p>
        </p:txBody>
      </p:sp>
    </p:spTree>
    <p:extLst>
      <p:ext uri="{BB962C8B-B14F-4D97-AF65-F5344CB8AC3E}">
        <p14:creationId xmlns:p14="http://schemas.microsoft.com/office/powerpoint/2010/main" val="4040197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9777E4-41C6-4EF8-92F4-BFA2A4E1D3A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DF185AB-2E68-7315-1FEA-4FAF154BAD43}"/>
              </a:ext>
            </a:extLst>
          </p:cNvPr>
          <p:cNvSpPr>
            <a:spLocks noGrp="1"/>
          </p:cNvSpPr>
          <p:nvPr>
            <p:ph type="ctrTitle"/>
          </p:nvPr>
        </p:nvSpPr>
        <p:spPr>
          <a:xfrm>
            <a:off x="1217612" y="1828799"/>
            <a:ext cx="10134599" cy="3048001"/>
          </a:xfrm>
        </p:spPr>
        <p:txBody>
          <a:bodyPr anchor="b">
            <a:normAutofit/>
          </a:bodyPr>
          <a:lstStyle/>
          <a:p>
            <a:r>
              <a:rPr lang="en-US" dirty="0"/>
              <a:t>Key Visualizations</a:t>
            </a:r>
          </a:p>
        </p:txBody>
      </p:sp>
      <p:sp>
        <p:nvSpPr>
          <p:cNvPr id="8" name="Subtitle 2">
            <a:extLst>
              <a:ext uri="{FF2B5EF4-FFF2-40B4-BE49-F238E27FC236}">
                <a16:creationId xmlns:a16="http://schemas.microsoft.com/office/drawing/2014/main" id="{F82ABF8F-70A2-06C2-94BB-873A175A25CF}"/>
              </a:ext>
            </a:extLst>
          </p:cNvPr>
          <p:cNvSpPr>
            <a:spLocks noGrp="1"/>
          </p:cNvSpPr>
          <p:nvPr>
            <p:ph type="subTitle" idx="1"/>
          </p:nvPr>
        </p:nvSpPr>
        <p:spPr>
          <a:xfrm>
            <a:off x="1217614" y="5029200"/>
            <a:ext cx="7848600" cy="1143000"/>
          </a:xfrm>
        </p:spPr>
        <p:txBody>
          <a:bodyPr/>
          <a:lstStyle/>
          <a:p>
            <a:r>
              <a:rPr lang="en-US" dirty="0"/>
              <a:t>Maps * Bar Charts * Heatmaps</a:t>
            </a:r>
          </a:p>
        </p:txBody>
      </p:sp>
    </p:spTree>
    <p:extLst>
      <p:ext uri="{BB962C8B-B14F-4D97-AF65-F5344CB8AC3E}">
        <p14:creationId xmlns:p14="http://schemas.microsoft.com/office/powerpoint/2010/main" val="3903740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A02FC7-49EB-0CD8-C075-6FE54C28CA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EF7D405-6B7F-8DC1-53E0-6B49A84656DF}"/>
              </a:ext>
            </a:extLst>
          </p:cNvPr>
          <p:cNvSpPr>
            <a:spLocks noGrp="1"/>
          </p:cNvSpPr>
          <p:nvPr>
            <p:ph type="title"/>
          </p:nvPr>
        </p:nvSpPr>
        <p:spPr>
          <a:xfrm>
            <a:off x="531812" y="182562"/>
            <a:ext cx="9753600" cy="914400"/>
          </a:xfrm>
        </p:spPr>
        <p:txBody>
          <a:bodyPr/>
          <a:lstStyle/>
          <a:p>
            <a:r>
              <a:rPr lang="en-US" dirty="0"/>
              <a:t>Social vulnerability index themes</a:t>
            </a:r>
          </a:p>
        </p:txBody>
      </p:sp>
      <p:pic>
        <p:nvPicPr>
          <p:cNvPr id="9" name="Picture 8" descr="L:ist of SVI themes and variables">
            <a:extLst>
              <a:ext uri="{FF2B5EF4-FFF2-40B4-BE49-F238E27FC236}">
                <a16:creationId xmlns:a16="http://schemas.microsoft.com/office/drawing/2014/main" id="{AA0D0A61-C38F-2C8E-4F22-41CAC992FD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2812" y="1828800"/>
            <a:ext cx="5362903" cy="4396740"/>
          </a:xfrm>
          <a:prstGeom prst="rect">
            <a:avLst/>
          </a:prstGeom>
          <a:noFill/>
          <a:ln>
            <a:noFill/>
          </a:ln>
        </p:spPr>
      </p:pic>
      <p:sp>
        <p:nvSpPr>
          <p:cNvPr id="10" name="TextBox 9">
            <a:extLst>
              <a:ext uri="{FF2B5EF4-FFF2-40B4-BE49-F238E27FC236}">
                <a16:creationId xmlns:a16="http://schemas.microsoft.com/office/drawing/2014/main" id="{1F981553-D406-F82A-2D85-43B2AA9A5ECC}"/>
              </a:ext>
            </a:extLst>
          </p:cNvPr>
          <p:cNvSpPr txBox="1"/>
          <p:nvPr/>
        </p:nvSpPr>
        <p:spPr>
          <a:xfrm>
            <a:off x="5638800" y="2974258"/>
            <a:ext cx="914400" cy="914400"/>
          </a:xfrm>
          <a:prstGeom prst="rect">
            <a:avLst/>
          </a:prstGeom>
          <a:noFill/>
          <a:ln>
            <a:solidFill>
              <a:schemeClr val="bg2"/>
            </a:solidFill>
          </a:ln>
        </p:spPr>
        <p:txBody>
          <a:bodyPr wrap="square" rtlCol="0">
            <a:spAutoFit/>
          </a:bodyPr>
          <a:lstStyle/>
          <a:p>
            <a:pPr>
              <a:lnSpc>
                <a:spcPct val="90000"/>
              </a:lnSpc>
            </a:pPr>
            <a:endParaRPr lang="en-US" sz="2400" dirty="0" err="1"/>
          </a:p>
        </p:txBody>
      </p:sp>
      <p:sp>
        <p:nvSpPr>
          <p:cNvPr id="11" name="TextBox 10">
            <a:extLst>
              <a:ext uri="{FF2B5EF4-FFF2-40B4-BE49-F238E27FC236}">
                <a16:creationId xmlns:a16="http://schemas.microsoft.com/office/drawing/2014/main" id="{8BA43AD7-6682-AF4F-33DF-965518A7CA78}"/>
              </a:ext>
            </a:extLst>
          </p:cNvPr>
          <p:cNvSpPr txBox="1"/>
          <p:nvPr/>
        </p:nvSpPr>
        <p:spPr>
          <a:xfrm>
            <a:off x="6627812" y="2226034"/>
            <a:ext cx="2057400" cy="440966"/>
          </a:xfrm>
          <a:prstGeom prst="rect">
            <a:avLst/>
          </a:prstGeom>
          <a:solidFill>
            <a:schemeClr val="bg1"/>
          </a:solidFill>
          <a:ln>
            <a:solidFill>
              <a:srgbClr val="C5E0B4"/>
            </a:solidFill>
          </a:ln>
        </p:spPr>
        <p:txBody>
          <a:bodyPr wrap="square" rtlCol="0">
            <a:spAutoFit/>
          </a:bodyPr>
          <a:lstStyle/>
          <a:p>
            <a:pPr>
              <a:lnSpc>
                <a:spcPct val="90000"/>
              </a:lnSpc>
            </a:pPr>
            <a:r>
              <a:rPr lang="en-US" sz="2400" b="1" dirty="0">
                <a:solidFill>
                  <a:srgbClr val="C5E0B4"/>
                </a:solidFill>
              </a:rPr>
              <a:t>SPL_THEME 1</a:t>
            </a:r>
          </a:p>
        </p:txBody>
      </p:sp>
      <p:sp>
        <p:nvSpPr>
          <p:cNvPr id="12" name="TextBox 11">
            <a:extLst>
              <a:ext uri="{FF2B5EF4-FFF2-40B4-BE49-F238E27FC236}">
                <a16:creationId xmlns:a16="http://schemas.microsoft.com/office/drawing/2014/main" id="{5C529C10-F0CE-6956-3EE3-11146007B10E}"/>
              </a:ext>
            </a:extLst>
          </p:cNvPr>
          <p:cNvSpPr txBox="1"/>
          <p:nvPr/>
        </p:nvSpPr>
        <p:spPr>
          <a:xfrm>
            <a:off x="6632011" y="3185165"/>
            <a:ext cx="2129401" cy="440966"/>
          </a:xfrm>
          <a:prstGeom prst="rect">
            <a:avLst/>
          </a:prstGeom>
          <a:solidFill>
            <a:schemeClr val="bg1"/>
          </a:solidFill>
          <a:ln>
            <a:solidFill>
              <a:srgbClr val="EBBA9F"/>
            </a:solidFill>
          </a:ln>
        </p:spPr>
        <p:txBody>
          <a:bodyPr wrap="square" rtlCol="0">
            <a:spAutoFit/>
          </a:bodyPr>
          <a:lstStyle/>
          <a:p>
            <a:pPr>
              <a:lnSpc>
                <a:spcPct val="90000"/>
              </a:lnSpc>
            </a:pPr>
            <a:r>
              <a:rPr lang="en-US" sz="2400" b="1" dirty="0">
                <a:solidFill>
                  <a:srgbClr val="EBBA9F"/>
                </a:solidFill>
              </a:rPr>
              <a:t>SPL_THEME 2</a:t>
            </a:r>
          </a:p>
        </p:txBody>
      </p:sp>
      <p:sp>
        <p:nvSpPr>
          <p:cNvPr id="13" name="TextBox 12">
            <a:extLst>
              <a:ext uri="{FF2B5EF4-FFF2-40B4-BE49-F238E27FC236}">
                <a16:creationId xmlns:a16="http://schemas.microsoft.com/office/drawing/2014/main" id="{4D227D65-22E4-160B-421A-B5CEE8B1C92A}"/>
              </a:ext>
            </a:extLst>
          </p:cNvPr>
          <p:cNvSpPr txBox="1"/>
          <p:nvPr/>
        </p:nvSpPr>
        <p:spPr>
          <a:xfrm>
            <a:off x="6650805" y="4267200"/>
            <a:ext cx="2129401" cy="440966"/>
          </a:xfrm>
          <a:prstGeom prst="rect">
            <a:avLst/>
          </a:prstGeom>
          <a:solidFill>
            <a:schemeClr val="bg1"/>
          </a:solidFill>
          <a:ln>
            <a:solidFill>
              <a:srgbClr val="CCC0D9"/>
            </a:solidFill>
          </a:ln>
        </p:spPr>
        <p:txBody>
          <a:bodyPr wrap="square" rtlCol="0">
            <a:spAutoFit/>
          </a:bodyPr>
          <a:lstStyle/>
          <a:p>
            <a:pPr>
              <a:lnSpc>
                <a:spcPct val="90000"/>
              </a:lnSpc>
            </a:pPr>
            <a:r>
              <a:rPr lang="en-US" sz="2400" b="1" dirty="0">
                <a:solidFill>
                  <a:srgbClr val="CCC0D9"/>
                </a:solidFill>
              </a:rPr>
              <a:t>SPL_THEME 3</a:t>
            </a:r>
          </a:p>
        </p:txBody>
      </p:sp>
      <p:sp>
        <p:nvSpPr>
          <p:cNvPr id="14" name="TextBox 13">
            <a:extLst>
              <a:ext uri="{FF2B5EF4-FFF2-40B4-BE49-F238E27FC236}">
                <a16:creationId xmlns:a16="http://schemas.microsoft.com/office/drawing/2014/main" id="{E9479210-35A4-1A0F-4B72-D3AEBA08931A}"/>
              </a:ext>
            </a:extLst>
          </p:cNvPr>
          <p:cNvSpPr txBox="1"/>
          <p:nvPr/>
        </p:nvSpPr>
        <p:spPr>
          <a:xfrm>
            <a:off x="6627812" y="5426434"/>
            <a:ext cx="2152394" cy="440966"/>
          </a:xfrm>
          <a:prstGeom prst="rect">
            <a:avLst/>
          </a:prstGeom>
          <a:solidFill>
            <a:schemeClr val="bg1"/>
          </a:solidFill>
          <a:ln>
            <a:solidFill>
              <a:srgbClr val="B6DDE8"/>
            </a:solidFill>
          </a:ln>
        </p:spPr>
        <p:txBody>
          <a:bodyPr wrap="square" rtlCol="0">
            <a:spAutoFit/>
          </a:bodyPr>
          <a:lstStyle/>
          <a:p>
            <a:pPr>
              <a:lnSpc>
                <a:spcPct val="90000"/>
              </a:lnSpc>
            </a:pPr>
            <a:r>
              <a:rPr lang="en-US" sz="2400" b="1" dirty="0">
                <a:solidFill>
                  <a:srgbClr val="B6DDE8"/>
                </a:solidFill>
              </a:rPr>
              <a:t>SPL_THEME 4</a:t>
            </a:r>
          </a:p>
        </p:txBody>
      </p:sp>
    </p:spTree>
    <p:extLst>
      <p:ext uri="{BB962C8B-B14F-4D97-AF65-F5344CB8AC3E}">
        <p14:creationId xmlns:p14="http://schemas.microsoft.com/office/powerpoint/2010/main" val="18327958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7612" y="0"/>
            <a:ext cx="9753600" cy="685800"/>
          </a:xfrm>
        </p:spPr>
        <p:txBody>
          <a:bodyPr anchor="b">
            <a:normAutofit/>
          </a:bodyPr>
          <a:lstStyle/>
          <a:p>
            <a:r>
              <a:rPr lang="en-US" dirty="0"/>
              <a:t>County SVI per State</a:t>
            </a:r>
          </a:p>
        </p:txBody>
      </p:sp>
      <p:sp>
        <p:nvSpPr>
          <p:cNvPr id="3" name="Content Placeholder 2"/>
          <p:cNvSpPr>
            <a:spLocks noGrp="1"/>
          </p:cNvSpPr>
          <p:nvPr>
            <p:ph sz="half" idx="2"/>
          </p:nvPr>
        </p:nvSpPr>
        <p:spPr>
          <a:xfrm>
            <a:off x="295096" y="1450956"/>
            <a:ext cx="3132316" cy="3197244"/>
          </a:xfrm>
        </p:spPr>
        <p:txBody>
          <a:bodyPr>
            <a:normAutofit/>
          </a:bodyPr>
          <a:lstStyle/>
          <a:p>
            <a:pPr marL="45720" indent="0">
              <a:buNone/>
            </a:pPr>
            <a:r>
              <a:rPr lang="en-US" dirty="0"/>
              <a:t>Social Vulnerability Index categories are based on a score that ranges from 0 – 1</a:t>
            </a:r>
          </a:p>
          <a:p>
            <a:pPr marL="45720" indent="0">
              <a:buNone/>
            </a:pPr>
            <a:r>
              <a:rPr lang="en-US" dirty="0"/>
              <a:t>0 = lowest vulnerability</a:t>
            </a:r>
          </a:p>
          <a:p>
            <a:pPr marL="45720" indent="0">
              <a:buNone/>
            </a:pPr>
            <a:r>
              <a:rPr lang="en-US" dirty="0"/>
              <a:t>1 = highest vulnerability</a:t>
            </a:r>
          </a:p>
        </p:txBody>
      </p:sp>
      <p:pic>
        <p:nvPicPr>
          <p:cNvPr id="10" name="Picture 9" descr="A map of the united states&#10;&#10;Description automatically generated">
            <a:extLst>
              <a:ext uri="{FF2B5EF4-FFF2-40B4-BE49-F238E27FC236}">
                <a16:creationId xmlns:a16="http://schemas.microsoft.com/office/drawing/2014/main" id="{4CD34735-03D3-3821-54D2-CFED03381DDF}"/>
              </a:ext>
            </a:extLst>
          </p:cNvPr>
          <p:cNvPicPr>
            <a:picLocks noChangeAspect="1"/>
          </p:cNvPicPr>
          <p:nvPr/>
        </p:nvPicPr>
        <p:blipFill>
          <a:blip r:embed="rId3"/>
          <a:stretch>
            <a:fillRect/>
          </a:stretch>
        </p:blipFill>
        <p:spPr>
          <a:xfrm>
            <a:off x="4778735" y="1450956"/>
            <a:ext cx="6627812" cy="3903045"/>
          </a:xfrm>
          <a:prstGeom prst="rect">
            <a:avLst/>
          </a:prstGeom>
          <a:noFill/>
        </p:spPr>
      </p:pic>
      <p:pic>
        <p:nvPicPr>
          <p:cNvPr id="12" name="Picture 11" descr="A map of the state of alaska&#10;&#10;Description automatically generated">
            <a:extLst>
              <a:ext uri="{FF2B5EF4-FFF2-40B4-BE49-F238E27FC236}">
                <a16:creationId xmlns:a16="http://schemas.microsoft.com/office/drawing/2014/main" id="{747A87BE-F366-6E4C-1D7E-0A01C03973DA}"/>
              </a:ext>
            </a:extLst>
          </p:cNvPr>
          <p:cNvPicPr>
            <a:picLocks noChangeAspect="1"/>
          </p:cNvPicPr>
          <p:nvPr/>
        </p:nvPicPr>
        <p:blipFill>
          <a:blip r:embed="rId4"/>
          <a:stretch>
            <a:fillRect/>
          </a:stretch>
        </p:blipFill>
        <p:spPr>
          <a:xfrm>
            <a:off x="3427412" y="3786505"/>
            <a:ext cx="2366006" cy="1743576"/>
          </a:xfrm>
          <a:prstGeom prst="rect">
            <a:avLst/>
          </a:prstGeom>
        </p:spPr>
      </p:pic>
      <p:pic>
        <p:nvPicPr>
          <p:cNvPr id="14" name="Picture 13" descr="A map of the state of hawaii with Marfa lights in the background&#10;&#10;Description automatically generated">
            <a:extLst>
              <a:ext uri="{FF2B5EF4-FFF2-40B4-BE49-F238E27FC236}">
                <a16:creationId xmlns:a16="http://schemas.microsoft.com/office/drawing/2014/main" id="{D4DF2D09-D33D-4127-B215-A086207E5705}"/>
              </a:ext>
            </a:extLst>
          </p:cNvPr>
          <p:cNvPicPr>
            <a:picLocks noChangeAspect="1"/>
          </p:cNvPicPr>
          <p:nvPr/>
        </p:nvPicPr>
        <p:blipFill>
          <a:blip r:embed="rId5"/>
          <a:stretch>
            <a:fillRect/>
          </a:stretch>
        </p:blipFill>
        <p:spPr>
          <a:xfrm>
            <a:off x="5599112" y="4495800"/>
            <a:ext cx="4495800" cy="2877311"/>
          </a:xfrm>
          <a:prstGeom prst="rect">
            <a:avLst/>
          </a:prstGeom>
        </p:spPr>
      </p:pic>
      <p:pic>
        <p:nvPicPr>
          <p:cNvPr id="18" name="Picture 17">
            <a:extLst>
              <a:ext uri="{FF2B5EF4-FFF2-40B4-BE49-F238E27FC236}">
                <a16:creationId xmlns:a16="http://schemas.microsoft.com/office/drawing/2014/main" id="{24D89DCE-A1C7-759D-880F-9E843D3B7F80}"/>
              </a:ext>
            </a:extLst>
          </p:cNvPr>
          <p:cNvPicPr>
            <a:picLocks noChangeAspect="1"/>
          </p:cNvPicPr>
          <p:nvPr/>
        </p:nvPicPr>
        <p:blipFill>
          <a:blip r:embed="rId6"/>
          <a:stretch>
            <a:fillRect/>
          </a:stretch>
        </p:blipFill>
        <p:spPr>
          <a:xfrm>
            <a:off x="11446235" y="685800"/>
            <a:ext cx="247685" cy="5887272"/>
          </a:xfrm>
          <a:prstGeom prst="rect">
            <a:avLst/>
          </a:prstGeom>
        </p:spPr>
      </p:pic>
      <p:sp>
        <p:nvSpPr>
          <p:cNvPr id="19" name="TextBox 18">
            <a:extLst>
              <a:ext uri="{FF2B5EF4-FFF2-40B4-BE49-F238E27FC236}">
                <a16:creationId xmlns:a16="http://schemas.microsoft.com/office/drawing/2014/main" id="{907B7579-70FA-2435-75D9-557BCA3B8277}"/>
              </a:ext>
            </a:extLst>
          </p:cNvPr>
          <p:cNvSpPr txBox="1"/>
          <p:nvPr/>
        </p:nvSpPr>
        <p:spPr>
          <a:xfrm>
            <a:off x="11609104" y="594192"/>
            <a:ext cx="484624" cy="230832"/>
          </a:xfrm>
          <a:prstGeom prst="rect">
            <a:avLst/>
          </a:prstGeom>
          <a:noFill/>
          <a:ln>
            <a:noFill/>
          </a:ln>
        </p:spPr>
        <p:txBody>
          <a:bodyPr wrap="square" rtlCol="0">
            <a:spAutoFit/>
          </a:bodyPr>
          <a:lstStyle/>
          <a:p>
            <a:pPr>
              <a:lnSpc>
                <a:spcPct val="90000"/>
              </a:lnSpc>
            </a:pPr>
            <a:r>
              <a:rPr lang="en-US" sz="1000" b="1" dirty="0"/>
              <a:t>-1.0</a:t>
            </a:r>
          </a:p>
        </p:txBody>
      </p:sp>
      <p:sp>
        <p:nvSpPr>
          <p:cNvPr id="20" name="TextBox 19">
            <a:extLst>
              <a:ext uri="{FF2B5EF4-FFF2-40B4-BE49-F238E27FC236}">
                <a16:creationId xmlns:a16="http://schemas.microsoft.com/office/drawing/2014/main" id="{4552E9D5-08DE-7B1E-35BA-65B2D003CD99}"/>
              </a:ext>
            </a:extLst>
          </p:cNvPr>
          <p:cNvSpPr txBox="1"/>
          <p:nvPr/>
        </p:nvSpPr>
        <p:spPr>
          <a:xfrm>
            <a:off x="11609104" y="1752600"/>
            <a:ext cx="484624" cy="230832"/>
          </a:xfrm>
          <a:prstGeom prst="rect">
            <a:avLst/>
          </a:prstGeom>
          <a:noFill/>
          <a:ln>
            <a:noFill/>
          </a:ln>
        </p:spPr>
        <p:txBody>
          <a:bodyPr wrap="square" rtlCol="0">
            <a:spAutoFit/>
          </a:bodyPr>
          <a:lstStyle/>
          <a:p>
            <a:pPr>
              <a:lnSpc>
                <a:spcPct val="90000"/>
              </a:lnSpc>
            </a:pPr>
            <a:r>
              <a:rPr lang="en-US" sz="1000" b="1" dirty="0"/>
              <a:t>-0.8</a:t>
            </a:r>
          </a:p>
        </p:txBody>
      </p:sp>
      <p:sp>
        <p:nvSpPr>
          <p:cNvPr id="21" name="TextBox 20">
            <a:extLst>
              <a:ext uri="{FF2B5EF4-FFF2-40B4-BE49-F238E27FC236}">
                <a16:creationId xmlns:a16="http://schemas.microsoft.com/office/drawing/2014/main" id="{E5FAFE7B-AEB6-F9D1-DA20-5B65C1B7BEB9}"/>
              </a:ext>
            </a:extLst>
          </p:cNvPr>
          <p:cNvSpPr txBox="1"/>
          <p:nvPr/>
        </p:nvSpPr>
        <p:spPr>
          <a:xfrm>
            <a:off x="11588962" y="2934816"/>
            <a:ext cx="484624" cy="230832"/>
          </a:xfrm>
          <a:prstGeom prst="rect">
            <a:avLst/>
          </a:prstGeom>
          <a:noFill/>
          <a:ln>
            <a:noFill/>
          </a:ln>
        </p:spPr>
        <p:txBody>
          <a:bodyPr wrap="square" rtlCol="0">
            <a:spAutoFit/>
          </a:bodyPr>
          <a:lstStyle/>
          <a:p>
            <a:pPr>
              <a:lnSpc>
                <a:spcPct val="90000"/>
              </a:lnSpc>
            </a:pPr>
            <a:r>
              <a:rPr lang="en-US" sz="1000" b="1" dirty="0"/>
              <a:t>-0.6</a:t>
            </a:r>
          </a:p>
        </p:txBody>
      </p:sp>
      <p:sp>
        <p:nvSpPr>
          <p:cNvPr id="22" name="TextBox 21">
            <a:extLst>
              <a:ext uri="{FF2B5EF4-FFF2-40B4-BE49-F238E27FC236}">
                <a16:creationId xmlns:a16="http://schemas.microsoft.com/office/drawing/2014/main" id="{E628DA45-010F-F66E-FD20-D9E73E9EE4CD}"/>
              </a:ext>
            </a:extLst>
          </p:cNvPr>
          <p:cNvSpPr txBox="1"/>
          <p:nvPr/>
        </p:nvSpPr>
        <p:spPr>
          <a:xfrm>
            <a:off x="11588962" y="4117032"/>
            <a:ext cx="484624" cy="230832"/>
          </a:xfrm>
          <a:prstGeom prst="rect">
            <a:avLst/>
          </a:prstGeom>
          <a:noFill/>
          <a:ln>
            <a:noFill/>
          </a:ln>
        </p:spPr>
        <p:txBody>
          <a:bodyPr wrap="square" rtlCol="0">
            <a:spAutoFit/>
          </a:bodyPr>
          <a:lstStyle/>
          <a:p>
            <a:pPr>
              <a:lnSpc>
                <a:spcPct val="90000"/>
              </a:lnSpc>
            </a:pPr>
            <a:r>
              <a:rPr lang="en-US" sz="1000" b="1" dirty="0"/>
              <a:t>-0.4</a:t>
            </a:r>
          </a:p>
        </p:txBody>
      </p:sp>
      <p:sp>
        <p:nvSpPr>
          <p:cNvPr id="23" name="TextBox 22">
            <a:extLst>
              <a:ext uri="{FF2B5EF4-FFF2-40B4-BE49-F238E27FC236}">
                <a16:creationId xmlns:a16="http://schemas.microsoft.com/office/drawing/2014/main" id="{66C11D1A-43E5-5749-E858-B915F4443325}"/>
              </a:ext>
            </a:extLst>
          </p:cNvPr>
          <p:cNvSpPr txBox="1"/>
          <p:nvPr/>
        </p:nvSpPr>
        <p:spPr>
          <a:xfrm>
            <a:off x="11588962" y="5299248"/>
            <a:ext cx="484624" cy="230832"/>
          </a:xfrm>
          <a:prstGeom prst="rect">
            <a:avLst/>
          </a:prstGeom>
          <a:noFill/>
          <a:ln>
            <a:noFill/>
          </a:ln>
        </p:spPr>
        <p:txBody>
          <a:bodyPr wrap="square" rtlCol="0">
            <a:spAutoFit/>
          </a:bodyPr>
          <a:lstStyle/>
          <a:p>
            <a:pPr>
              <a:lnSpc>
                <a:spcPct val="90000"/>
              </a:lnSpc>
            </a:pPr>
            <a:r>
              <a:rPr lang="en-US" sz="1000" b="1" dirty="0"/>
              <a:t>-0.2</a:t>
            </a:r>
          </a:p>
        </p:txBody>
      </p:sp>
      <p:sp>
        <p:nvSpPr>
          <p:cNvPr id="24" name="TextBox 23">
            <a:extLst>
              <a:ext uri="{FF2B5EF4-FFF2-40B4-BE49-F238E27FC236}">
                <a16:creationId xmlns:a16="http://schemas.microsoft.com/office/drawing/2014/main" id="{C4944018-54D1-7273-6B9F-19967C6F9327}"/>
              </a:ext>
            </a:extLst>
          </p:cNvPr>
          <p:cNvSpPr txBox="1"/>
          <p:nvPr/>
        </p:nvSpPr>
        <p:spPr>
          <a:xfrm>
            <a:off x="11609104" y="6433848"/>
            <a:ext cx="484624" cy="230832"/>
          </a:xfrm>
          <a:prstGeom prst="rect">
            <a:avLst/>
          </a:prstGeom>
          <a:noFill/>
          <a:ln>
            <a:noFill/>
          </a:ln>
        </p:spPr>
        <p:txBody>
          <a:bodyPr wrap="square" rtlCol="0">
            <a:spAutoFit/>
          </a:bodyPr>
          <a:lstStyle/>
          <a:p>
            <a:pPr>
              <a:lnSpc>
                <a:spcPct val="90000"/>
              </a:lnSpc>
            </a:pPr>
            <a:r>
              <a:rPr lang="en-US" sz="1000" b="1" dirty="0"/>
              <a:t>-0.0</a:t>
            </a:r>
          </a:p>
        </p:txBody>
      </p:sp>
      <p:sp>
        <p:nvSpPr>
          <p:cNvPr id="2" name="TextBox 1">
            <a:extLst>
              <a:ext uri="{FF2B5EF4-FFF2-40B4-BE49-F238E27FC236}">
                <a16:creationId xmlns:a16="http://schemas.microsoft.com/office/drawing/2014/main" id="{FAB93E11-FAC0-19D3-BC69-F421F500DF27}"/>
              </a:ext>
            </a:extLst>
          </p:cNvPr>
          <p:cNvSpPr txBox="1"/>
          <p:nvPr/>
        </p:nvSpPr>
        <p:spPr>
          <a:xfrm>
            <a:off x="0" y="6336898"/>
            <a:ext cx="8647507" cy="424732"/>
          </a:xfrm>
          <a:prstGeom prst="rect">
            <a:avLst/>
          </a:prstGeom>
          <a:noFill/>
          <a:ln>
            <a:solidFill>
              <a:schemeClr val="bg2"/>
            </a:solidFill>
          </a:ln>
        </p:spPr>
        <p:txBody>
          <a:bodyPr wrap="square" rtlCol="0">
            <a:spAutoFit/>
          </a:bodyPr>
          <a:lstStyle/>
          <a:p>
            <a:pPr>
              <a:lnSpc>
                <a:spcPct val="90000"/>
              </a:lnSpc>
            </a:pPr>
            <a:r>
              <a:rPr lang="en-US" sz="2400" dirty="0"/>
              <a:t>*</a:t>
            </a:r>
            <a:r>
              <a:rPr lang="en-US" sz="1200" dirty="0"/>
              <a:t>The closest the score is to 1 will be a high level of vulnerability; the closest the score is to 0 low vulnerability</a:t>
            </a:r>
          </a:p>
        </p:txBody>
      </p:sp>
    </p:spTree>
    <p:extLst>
      <p:ext uri="{BB962C8B-B14F-4D97-AF65-F5344CB8AC3E}">
        <p14:creationId xmlns:p14="http://schemas.microsoft.com/office/powerpoint/2010/main" val="260042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A0F6D-A698-FEF7-EDF2-0F4C54D5271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BD66B1D-257F-39FC-4CAE-DD52F33615E2}"/>
              </a:ext>
            </a:extLst>
          </p:cNvPr>
          <p:cNvSpPr>
            <a:spLocks noGrp="1"/>
          </p:cNvSpPr>
          <p:nvPr>
            <p:ph type="title"/>
          </p:nvPr>
        </p:nvSpPr>
        <p:spPr>
          <a:xfrm>
            <a:off x="1217614" y="0"/>
            <a:ext cx="9753600" cy="685800"/>
          </a:xfrm>
        </p:spPr>
        <p:txBody>
          <a:bodyPr anchor="b">
            <a:normAutofit/>
          </a:bodyPr>
          <a:lstStyle/>
          <a:p>
            <a:r>
              <a:rPr lang="en-US" dirty="0"/>
              <a:t>another county view</a:t>
            </a:r>
          </a:p>
        </p:txBody>
      </p:sp>
      <p:sp>
        <p:nvSpPr>
          <p:cNvPr id="3" name="Content Placeholder 2">
            <a:extLst>
              <a:ext uri="{FF2B5EF4-FFF2-40B4-BE49-F238E27FC236}">
                <a16:creationId xmlns:a16="http://schemas.microsoft.com/office/drawing/2014/main" id="{28677302-A8DB-B6F5-DF88-31A0D2DE583F}"/>
              </a:ext>
            </a:extLst>
          </p:cNvPr>
          <p:cNvSpPr>
            <a:spLocks noGrp="1"/>
          </p:cNvSpPr>
          <p:nvPr>
            <p:ph sz="half" idx="2"/>
          </p:nvPr>
        </p:nvSpPr>
        <p:spPr>
          <a:xfrm>
            <a:off x="295096" y="1450956"/>
            <a:ext cx="3132316" cy="3197244"/>
          </a:xfrm>
        </p:spPr>
        <p:txBody>
          <a:bodyPr>
            <a:normAutofit/>
          </a:bodyPr>
          <a:lstStyle/>
          <a:p>
            <a:pPr marL="45720" indent="0">
              <a:buNone/>
            </a:pPr>
            <a:r>
              <a:rPr lang="en-US" dirty="0"/>
              <a:t>This visualization was a little more specific in estimating the SVI index for each County</a:t>
            </a:r>
          </a:p>
        </p:txBody>
      </p:sp>
      <p:pic>
        <p:nvPicPr>
          <p:cNvPr id="5" name="Picture 4">
            <a:extLst>
              <a:ext uri="{FF2B5EF4-FFF2-40B4-BE49-F238E27FC236}">
                <a16:creationId xmlns:a16="http://schemas.microsoft.com/office/drawing/2014/main" id="{510044E7-E973-7E9E-27C3-82A201380D47}"/>
              </a:ext>
            </a:extLst>
          </p:cNvPr>
          <p:cNvPicPr>
            <a:picLocks noChangeAspect="1"/>
          </p:cNvPicPr>
          <p:nvPr/>
        </p:nvPicPr>
        <p:blipFill>
          <a:blip r:embed="rId3"/>
          <a:stretch>
            <a:fillRect/>
          </a:stretch>
        </p:blipFill>
        <p:spPr>
          <a:xfrm>
            <a:off x="2665412" y="3047120"/>
            <a:ext cx="9038103" cy="3261643"/>
          </a:xfrm>
          <a:prstGeom prst="rect">
            <a:avLst/>
          </a:prstGeom>
          <a:noFill/>
        </p:spPr>
      </p:pic>
    </p:spTree>
    <p:extLst>
      <p:ext uri="{BB962C8B-B14F-4D97-AF65-F5344CB8AC3E}">
        <p14:creationId xmlns:p14="http://schemas.microsoft.com/office/powerpoint/2010/main" val="13298337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012" y="-160546"/>
            <a:ext cx="11488123" cy="895401"/>
          </a:xfrm>
        </p:spPr>
        <p:txBody>
          <a:bodyPr>
            <a:noAutofit/>
          </a:bodyPr>
          <a:lstStyle/>
          <a:p>
            <a:r>
              <a:rPr lang="en-US" sz="2800" dirty="0"/>
              <a:t>Correlation matrix of </a:t>
            </a:r>
            <a:r>
              <a:rPr lang="en-US" sz="2800" dirty="0" err="1"/>
              <a:t>svi</a:t>
            </a:r>
            <a:r>
              <a:rPr lang="en-US" sz="2800" dirty="0"/>
              <a:t> and economic profile layers</a:t>
            </a:r>
          </a:p>
        </p:txBody>
      </p:sp>
      <p:pic>
        <p:nvPicPr>
          <p:cNvPr id="5" name="Content Placeholder 4">
            <a:extLst>
              <a:ext uri="{FF2B5EF4-FFF2-40B4-BE49-F238E27FC236}">
                <a16:creationId xmlns:a16="http://schemas.microsoft.com/office/drawing/2014/main" id="{E0C9C451-7746-B9CE-E194-A039CD24D79D}"/>
              </a:ext>
            </a:extLst>
          </p:cNvPr>
          <p:cNvPicPr>
            <a:picLocks noGrp="1" noChangeAspect="1"/>
          </p:cNvPicPr>
          <p:nvPr>
            <p:ph sz="half" idx="2"/>
          </p:nvPr>
        </p:nvPicPr>
        <p:blipFill>
          <a:blip r:embed="rId3"/>
          <a:stretch>
            <a:fillRect/>
          </a:stretch>
        </p:blipFill>
        <p:spPr>
          <a:xfrm>
            <a:off x="2615187" y="1676400"/>
            <a:ext cx="6958449" cy="4894445"/>
          </a:xfrm>
        </p:spPr>
      </p:pic>
    </p:spTree>
    <p:extLst>
      <p:ext uri="{BB962C8B-B14F-4D97-AF65-F5344CB8AC3E}">
        <p14:creationId xmlns:p14="http://schemas.microsoft.com/office/powerpoint/2010/main" val="3298995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217613" y="1828799"/>
            <a:ext cx="9753600" cy="3048001"/>
          </a:xfrm>
        </p:spPr>
        <p:txBody>
          <a:bodyPr anchor="b">
            <a:normAutofit/>
          </a:bodyPr>
          <a:lstStyle/>
          <a:p>
            <a:r>
              <a:rPr lang="en-US" dirty="0"/>
              <a:t>Introduction</a:t>
            </a:r>
          </a:p>
        </p:txBody>
      </p:sp>
      <p:sp>
        <p:nvSpPr>
          <p:cNvPr id="8" name="Subtitle 2">
            <a:extLst>
              <a:ext uri="{FF2B5EF4-FFF2-40B4-BE49-F238E27FC236}">
                <a16:creationId xmlns:a16="http://schemas.microsoft.com/office/drawing/2014/main" id="{F3F3F7AB-39BD-A961-A80F-FEE374A321F3}"/>
              </a:ext>
            </a:extLst>
          </p:cNvPr>
          <p:cNvSpPr>
            <a:spLocks noGrp="1"/>
          </p:cNvSpPr>
          <p:nvPr>
            <p:ph type="subTitle" idx="1"/>
          </p:nvPr>
        </p:nvSpPr>
        <p:spPr>
          <a:xfrm>
            <a:off x="1217614" y="5029200"/>
            <a:ext cx="7848600" cy="1143000"/>
          </a:xfrm>
        </p:spPr>
        <p:txBody>
          <a:bodyPr/>
          <a:lstStyle/>
          <a:p>
            <a:r>
              <a:rPr lang="en-US" dirty="0"/>
              <a:t>Problem Statement * Purpose * Objectives</a:t>
            </a:r>
          </a:p>
        </p:txBody>
      </p:sp>
    </p:spTree>
    <p:extLst>
      <p:ext uri="{BB962C8B-B14F-4D97-AF65-F5344CB8AC3E}">
        <p14:creationId xmlns:p14="http://schemas.microsoft.com/office/powerpoint/2010/main" val="84695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54420-A3D2-9125-3F86-BD9BD99946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9A28F9A-12B4-B5AC-F9D1-8BA49E9960C8}"/>
              </a:ext>
            </a:extLst>
          </p:cNvPr>
          <p:cNvSpPr>
            <a:spLocks noGrp="1"/>
          </p:cNvSpPr>
          <p:nvPr>
            <p:ph type="ctrTitle"/>
          </p:nvPr>
        </p:nvSpPr>
        <p:spPr>
          <a:xfrm>
            <a:off x="1217612" y="1828799"/>
            <a:ext cx="10134599" cy="3048001"/>
          </a:xfrm>
        </p:spPr>
        <p:txBody>
          <a:bodyPr anchor="b">
            <a:normAutofit/>
          </a:bodyPr>
          <a:lstStyle/>
          <a:p>
            <a:r>
              <a:rPr lang="en-US" dirty="0"/>
              <a:t>Interactive features</a:t>
            </a:r>
          </a:p>
        </p:txBody>
      </p:sp>
    </p:spTree>
    <p:extLst>
      <p:ext uri="{BB962C8B-B14F-4D97-AF65-F5344CB8AC3E}">
        <p14:creationId xmlns:p14="http://schemas.microsoft.com/office/powerpoint/2010/main" val="254550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47326-4864-61B9-48A6-C56088CB1146}"/>
            </a:ext>
          </a:extLst>
        </p:cNvPr>
        <p:cNvGrpSpPr/>
        <p:nvPr/>
      </p:nvGrpSpPr>
      <p:grpSpPr>
        <a:xfrm>
          <a:off x="0" y="0"/>
          <a:ext cx="0" cy="0"/>
          <a:chOff x="0" y="0"/>
          <a:chExt cx="0" cy="0"/>
        </a:xfrm>
      </p:grpSpPr>
      <p:pic>
        <p:nvPicPr>
          <p:cNvPr id="9" name="Untitled video (5)">
            <a:hlinkClick r:id="" action="ppaction://media"/>
            <a:extLst>
              <a:ext uri="{FF2B5EF4-FFF2-40B4-BE49-F238E27FC236}">
                <a16:creationId xmlns:a16="http://schemas.microsoft.com/office/drawing/2014/main" id="{315F0247-5B93-CC99-5AE2-A75FE737F0DB}"/>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1065212" y="1285568"/>
            <a:ext cx="9753601" cy="5486400"/>
          </a:xfrm>
        </p:spPr>
      </p:pic>
      <p:sp>
        <p:nvSpPr>
          <p:cNvPr id="5" name="Title 4">
            <a:extLst>
              <a:ext uri="{FF2B5EF4-FFF2-40B4-BE49-F238E27FC236}">
                <a16:creationId xmlns:a16="http://schemas.microsoft.com/office/drawing/2014/main" id="{38E86FDC-2385-AAC9-D615-8B260E59DC08}"/>
              </a:ext>
            </a:extLst>
          </p:cNvPr>
          <p:cNvSpPr>
            <a:spLocks noGrp="1"/>
          </p:cNvSpPr>
          <p:nvPr>
            <p:ph type="title"/>
          </p:nvPr>
        </p:nvSpPr>
        <p:spPr>
          <a:xfrm>
            <a:off x="617843" y="-228600"/>
            <a:ext cx="10734369" cy="988142"/>
          </a:xfrm>
        </p:spPr>
        <p:txBody>
          <a:bodyPr>
            <a:normAutofit/>
          </a:bodyPr>
          <a:lstStyle/>
          <a:p>
            <a:r>
              <a:rPr lang="en-US" sz="2800" dirty="0"/>
              <a:t>Interactive bar chart:  </a:t>
            </a:r>
            <a:r>
              <a:rPr lang="en-US" sz="2800" dirty="0" err="1"/>
              <a:t>avg_svi</a:t>
            </a:r>
            <a:r>
              <a:rPr lang="en-US" sz="2800" dirty="0"/>
              <a:t> and themes by state</a:t>
            </a:r>
          </a:p>
        </p:txBody>
      </p:sp>
    </p:spTree>
    <p:extLst>
      <p:ext uri="{BB962C8B-B14F-4D97-AF65-F5344CB8AC3E}">
        <p14:creationId xmlns:p14="http://schemas.microsoft.com/office/powerpoint/2010/main" val="2379741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4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79B998-C34C-5BCE-275F-6235DF6F11D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7F0BA60-73C4-440E-C801-6EABB8D4D249}"/>
              </a:ext>
            </a:extLst>
          </p:cNvPr>
          <p:cNvSpPr>
            <a:spLocks noGrp="1"/>
          </p:cNvSpPr>
          <p:nvPr>
            <p:ph type="title"/>
          </p:nvPr>
        </p:nvSpPr>
        <p:spPr>
          <a:xfrm>
            <a:off x="150812" y="228600"/>
            <a:ext cx="9753600" cy="792162"/>
          </a:xfrm>
        </p:spPr>
        <p:txBody>
          <a:bodyPr/>
          <a:lstStyle/>
          <a:p>
            <a:r>
              <a:rPr lang="en-US" dirty="0"/>
              <a:t>Choropleth map: </a:t>
            </a:r>
            <a:r>
              <a:rPr lang="en-US" dirty="0" err="1"/>
              <a:t>avg_svi</a:t>
            </a:r>
            <a:r>
              <a:rPr lang="en-US" dirty="0"/>
              <a:t> by state</a:t>
            </a:r>
          </a:p>
        </p:txBody>
      </p:sp>
      <p:pic>
        <p:nvPicPr>
          <p:cNvPr id="2" name="Untitled video (1)">
            <a:hlinkClick r:id="" action="ppaction://media"/>
            <a:extLst>
              <a:ext uri="{FF2B5EF4-FFF2-40B4-BE49-F238E27FC236}">
                <a16:creationId xmlns:a16="http://schemas.microsoft.com/office/drawing/2014/main" id="{FABFCC64-5B70-7C2D-DBA8-105453C71D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36812" y="1219200"/>
            <a:ext cx="8940800" cy="5029200"/>
          </a:xfrm>
          <a:prstGeom prst="rect">
            <a:avLst/>
          </a:prstGeom>
        </p:spPr>
      </p:pic>
    </p:spTree>
    <p:extLst>
      <p:ext uri="{BB962C8B-B14F-4D97-AF65-F5344CB8AC3E}">
        <p14:creationId xmlns:p14="http://schemas.microsoft.com/office/powerpoint/2010/main" val="20939270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3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F731D6-058D-2F86-B9E6-064882F162AA}"/>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9FF247A-8DE6-5AD0-1238-5D6AB69C39B3}"/>
              </a:ext>
            </a:extLst>
          </p:cNvPr>
          <p:cNvSpPr>
            <a:spLocks noGrp="1"/>
          </p:cNvSpPr>
          <p:nvPr>
            <p:ph type="title"/>
          </p:nvPr>
        </p:nvSpPr>
        <p:spPr>
          <a:xfrm>
            <a:off x="303212" y="76200"/>
            <a:ext cx="11125200" cy="792162"/>
          </a:xfrm>
        </p:spPr>
        <p:txBody>
          <a:bodyPr>
            <a:normAutofit/>
          </a:bodyPr>
          <a:lstStyle/>
          <a:p>
            <a:r>
              <a:rPr lang="en-US" sz="2800" dirty="0"/>
              <a:t>Dash: multi-select for trends and comparisons</a:t>
            </a:r>
          </a:p>
        </p:txBody>
      </p:sp>
      <p:pic>
        <p:nvPicPr>
          <p:cNvPr id="9" name="DASH">
            <a:hlinkClick r:id="" action="ppaction://media"/>
            <a:extLst>
              <a:ext uri="{FF2B5EF4-FFF2-40B4-BE49-F238E27FC236}">
                <a16:creationId xmlns:a16="http://schemas.microsoft.com/office/drawing/2014/main" id="{B4ECA539-067D-12E9-7BAD-E366B720516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98612" y="1020762"/>
            <a:ext cx="10060676" cy="5659130"/>
          </a:xfrm>
          <a:prstGeom prst="rect">
            <a:avLst/>
          </a:prstGeom>
        </p:spPr>
      </p:pic>
    </p:spTree>
    <p:extLst>
      <p:ext uri="{BB962C8B-B14F-4D97-AF65-F5344CB8AC3E}">
        <p14:creationId xmlns:p14="http://schemas.microsoft.com/office/powerpoint/2010/main" val="37232844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0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2031E-6C38-8B48-4E7E-705036F3176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5DD354D-2060-8F78-AB1D-8E54584B5EC8}"/>
              </a:ext>
            </a:extLst>
          </p:cNvPr>
          <p:cNvSpPr>
            <a:spLocks noGrp="1"/>
          </p:cNvSpPr>
          <p:nvPr>
            <p:ph type="ctrTitle"/>
          </p:nvPr>
        </p:nvSpPr>
        <p:spPr>
          <a:xfrm>
            <a:off x="1217612" y="1828799"/>
            <a:ext cx="10134599" cy="3048001"/>
          </a:xfrm>
        </p:spPr>
        <p:txBody>
          <a:bodyPr anchor="b">
            <a:normAutofit/>
          </a:bodyPr>
          <a:lstStyle/>
          <a:p>
            <a:r>
              <a:rPr lang="en-US" dirty="0"/>
              <a:t>Insights and Interpretation</a:t>
            </a:r>
          </a:p>
        </p:txBody>
      </p:sp>
    </p:spTree>
    <p:extLst>
      <p:ext uri="{BB962C8B-B14F-4D97-AF65-F5344CB8AC3E}">
        <p14:creationId xmlns:p14="http://schemas.microsoft.com/office/powerpoint/2010/main" val="1756284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75A35C-D253-D2ED-97E2-A74D732A04E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F60BE1B-440B-6FC1-B86E-6976692E42B7}"/>
              </a:ext>
            </a:extLst>
          </p:cNvPr>
          <p:cNvSpPr>
            <a:spLocks noGrp="1"/>
          </p:cNvSpPr>
          <p:nvPr>
            <p:ph type="title"/>
          </p:nvPr>
        </p:nvSpPr>
        <p:spPr/>
        <p:txBody>
          <a:bodyPr/>
          <a:lstStyle/>
          <a:p>
            <a:r>
              <a:rPr lang="en-US" dirty="0"/>
              <a:t>Key Findings:</a:t>
            </a:r>
          </a:p>
        </p:txBody>
      </p:sp>
      <p:sp>
        <p:nvSpPr>
          <p:cNvPr id="6" name="Content Placeholder 5">
            <a:extLst>
              <a:ext uri="{FF2B5EF4-FFF2-40B4-BE49-F238E27FC236}">
                <a16:creationId xmlns:a16="http://schemas.microsoft.com/office/drawing/2014/main" id="{9E336FD2-AFC8-906E-E885-AA7C706AA1D6}"/>
              </a:ext>
            </a:extLst>
          </p:cNvPr>
          <p:cNvSpPr>
            <a:spLocks noGrp="1"/>
          </p:cNvSpPr>
          <p:nvPr>
            <p:ph sz="half" idx="1"/>
          </p:nvPr>
        </p:nvSpPr>
        <p:spPr>
          <a:xfrm>
            <a:off x="1233278" y="1828800"/>
            <a:ext cx="9585533" cy="4343400"/>
          </a:xfrm>
        </p:spPr>
        <p:txBody>
          <a:bodyPr/>
          <a:lstStyle/>
          <a:p>
            <a:r>
              <a:rPr lang="en-US" b="1" dirty="0"/>
              <a:t>Social vulnerability Index levels increase in the Southernmost and Southwest states.</a:t>
            </a:r>
          </a:p>
          <a:p>
            <a:r>
              <a:rPr lang="en-US" dirty="0"/>
              <a:t> </a:t>
            </a:r>
            <a:r>
              <a:rPr lang="en-US" b="1" dirty="0"/>
              <a:t>SVI scores appear to be medium-high to high for the Economic Profile Layers that include:</a:t>
            </a:r>
          </a:p>
          <a:p>
            <a:pPr lvl="1"/>
            <a:r>
              <a:rPr lang="en-US" dirty="0"/>
              <a:t>Poverty – Theme 1</a:t>
            </a:r>
          </a:p>
          <a:p>
            <a:pPr lvl="1"/>
            <a:r>
              <a:rPr lang="en-US" dirty="0"/>
              <a:t>Unemployment – Theme 1</a:t>
            </a:r>
          </a:p>
          <a:p>
            <a:pPr lvl="1"/>
            <a:r>
              <a:rPr lang="en-US" dirty="0"/>
              <a:t>Education (no high school diploma) – Theme 1</a:t>
            </a:r>
          </a:p>
          <a:p>
            <a:pPr lvl="1"/>
            <a:r>
              <a:rPr lang="en-US" dirty="0"/>
              <a:t>Single Parent Households – Theme 2</a:t>
            </a:r>
          </a:p>
          <a:p>
            <a:pPr marL="274320" lvl="1" indent="0">
              <a:buNone/>
            </a:pPr>
            <a:endParaRPr lang="en-US" dirty="0"/>
          </a:p>
        </p:txBody>
      </p:sp>
    </p:spTree>
    <p:extLst>
      <p:ext uri="{BB962C8B-B14F-4D97-AF65-F5344CB8AC3E}">
        <p14:creationId xmlns:p14="http://schemas.microsoft.com/office/powerpoint/2010/main" val="11868386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957CA-EB1C-3695-E013-F083B6A96DA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F078E14-1688-6306-9741-6D3B1A2B2474}"/>
              </a:ext>
            </a:extLst>
          </p:cNvPr>
          <p:cNvSpPr>
            <a:spLocks noGrp="1"/>
          </p:cNvSpPr>
          <p:nvPr>
            <p:ph type="ctrTitle"/>
          </p:nvPr>
        </p:nvSpPr>
        <p:spPr>
          <a:xfrm>
            <a:off x="1217612" y="1828799"/>
            <a:ext cx="10134599" cy="3048001"/>
          </a:xfrm>
        </p:spPr>
        <p:txBody>
          <a:bodyPr anchor="b">
            <a:normAutofit/>
          </a:bodyPr>
          <a:lstStyle/>
          <a:p>
            <a:r>
              <a:rPr lang="en-US" dirty="0"/>
              <a:t>Challenges</a:t>
            </a:r>
          </a:p>
        </p:txBody>
      </p:sp>
    </p:spTree>
    <p:extLst>
      <p:ext uri="{BB962C8B-B14F-4D97-AF65-F5344CB8AC3E}">
        <p14:creationId xmlns:p14="http://schemas.microsoft.com/office/powerpoint/2010/main" val="52829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72C9AE-6D7F-1987-7C05-36603760849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882372B-0D51-5345-56FE-0944C55AA39B}"/>
              </a:ext>
            </a:extLst>
          </p:cNvPr>
          <p:cNvSpPr>
            <a:spLocks noGrp="1"/>
          </p:cNvSpPr>
          <p:nvPr>
            <p:ph type="title"/>
          </p:nvPr>
        </p:nvSpPr>
        <p:spPr/>
        <p:txBody>
          <a:bodyPr/>
          <a:lstStyle/>
          <a:p>
            <a:r>
              <a:rPr lang="en-US" dirty="0"/>
              <a:t>Challenges faced</a:t>
            </a:r>
          </a:p>
        </p:txBody>
      </p:sp>
      <p:sp>
        <p:nvSpPr>
          <p:cNvPr id="6" name="Content Placeholder 5">
            <a:extLst>
              <a:ext uri="{FF2B5EF4-FFF2-40B4-BE49-F238E27FC236}">
                <a16:creationId xmlns:a16="http://schemas.microsoft.com/office/drawing/2014/main" id="{699FC195-78D0-28F1-E2B1-374E3331FC8A}"/>
              </a:ext>
            </a:extLst>
          </p:cNvPr>
          <p:cNvSpPr>
            <a:spLocks noGrp="1"/>
          </p:cNvSpPr>
          <p:nvPr>
            <p:ph sz="half" idx="1"/>
          </p:nvPr>
        </p:nvSpPr>
        <p:spPr>
          <a:xfrm>
            <a:off x="1233278" y="1828800"/>
            <a:ext cx="9585533" cy="4343400"/>
          </a:xfrm>
        </p:spPr>
        <p:txBody>
          <a:bodyPr/>
          <a:lstStyle/>
          <a:p>
            <a:r>
              <a:rPr lang="en-US" dirty="0"/>
              <a:t>Technical Limitations </a:t>
            </a:r>
          </a:p>
          <a:p>
            <a:r>
              <a:rPr lang="en-US" dirty="0"/>
              <a:t>Rerunning of code </a:t>
            </a:r>
          </a:p>
          <a:p>
            <a:r>
              <a:rPr lang="en-US" dirty="0"/>
              <a:t>Timing conflict with work and other school projects</a:t>
            </a:r>
          </a:p>
        </p:txBody>
      </p:sp>
    </p:spTree>
    <p:extLst>
      <p:ext uri="{BB962C8B-B14F-4D97-AF65-F5344CB8AC3E}">
        <p14:creationId xmlns:p14="http://schemas.microsoft.com/office/powerpoint/2010/main" val="10569921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5CF55-F7D2-5524-1FBF-2EDB9A6985D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AB2EF7D-4647-B1F6-BA52-6F1913DBA07E}"/>
              </a:ext>
            </a:extLst>
          </p:cNvPr>
          <p:cNvSpPr>
            <a:spLocks noGrp="1"/>
          </p:cNvSpPr>
          <p:nvPr>
            <p:ph type="ctrTitle"/>
          </p:nvPr>
        </p:nvSpPr>
        <p:spPr>
          <a:xfrm>
            <a:off x="1217612" y="1828799"/>
            <a:ext cx="10134599" cy="3048001"/>
          </a:xfrm>
        </p:spPr>
        <p:txBody>
          <a:bodyPr anchor="b">
            <a:normAutofit/>
          </a:bodyPr>
          <a:lstStyle/>
          <a:p>
            <a:r>
              <a:rPr lang="en-US" dirty="0"/>
              <a:t>Future work</a:t>
            </a:r>
          </a:p>
        </p:txBody>
      </p:sp>
    </p:spTree>
    <p:extLst>
      <p:ext uri="{BB962C8B-B14F-4D97-AF65-F5344CB8AC3E}">
        <p14:creationId xmlns:p14="http://schemas.microsoft.com/office/powerpoint/2010/main" val="237843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F0ED8-6D38-F942-D392-8EFF993C5872}"/>
              </a:ext>
            </a:extLst>
          </p:cNvPr>
          <p:cNvSpPr>
            <a:spLocks noGrp="1"/>
          </p:cNvSpPr>
          <p:nvPr>
            <p:ph type="title"/>
          </p:nvPr>
        </p:nvSpPr>
        <p:spPr/>
        <p:txBody>
          <a:bodyPr/>
          <a:lstStyle/>
          <a:p>
            <a:r>
              <a:rPr lang="en-US" dirty="0"/>
              <a:t>Suggested improvements</a:t>
            </a:r>
          </a:p>
        </p:txBody>
      </p:sp>
      <p:sp>
        <p:nvSpPr>
          <p:cNvPr id="3" name="Content Placeholder 2">
            <a:extLst>
              <a:ext uri="{FF2B5EF4-FFF2-40B4-BE49-F238E27FC236}">
                <a16:creationId xmlns:a16="http://schemas.microsoft.com/office/drawing/2014/main" id="{6BBC2E90-B0E6-6A85-9098-26C1F7CD1AAF}"/>
              </a:ext>
            </a:extLst>
          </p:cNvPr>
          <p:cNvSpPr>
            <a:spLocks noGrp="1"/>
          </p:cNvSpPr>
          <p:nvPr>
            <p:ph idx="1"/>
          </p:nvPr>
        </p:nvSpPr>
        <p:spPr/>
        <p:txBody>
          <a:bodyPr/>
          <a:lstStyle/>
          <a:p>
            <a:r>
              <a:rPr lang="en-US" dirty="0"/>
              <a:t>More time to explore other datasets to use</a:t>
            </a:r>
          </a:p>
          <a:p>
            <a:r>
              <a:rPr lang="en-US" dirty="0"/>
              <a:t>Implement more advanced techniques like tableau</a:t>
            </a:r>
          </a:p>
          <a:p>
            <a:r>
              <a:rPr lang="en-US" dirty="0"/>
              <a:t>Use more interactive techniques like (hover)</a:t>
            </a:r>
          </a:p>
        </p:txBody>
      </p:sp>
    </p:spTree>
    <p:extLst>
      <p:ext uri="{BB962C8B-B14F-4D97-AF65-F5344CB8AC3E}">
        <p14:creationId xmlns:p14="http://schemas.microsoft.com/office/powerpoint/2010/main" val="420553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71B690-B1C8-60CF-14C8-045E8C3E385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A7412B8-7356-6348-ADF1-EE222E649DB2}"/>
              </a:ext>
            </a:extLst>
          </p:cNvPr>
          <p:cNvSpPr>
            <a:spLocks noGrp="1"/>
          </p:cNvSpPr>
          <p:nvPr>
            <p:ph type="title"/>
          </p:nvPr>
        </p:nvSpPr>
        <p:spPr>
          <a:xfrm>
            <a:off x="303212" y="175419"/>
            <a:ext cx="5410200" cy="1325562"/>
          </a:xfrm>
        </p:spPr>
        <p:txBody>
          <a:bodyPr/>
          <a:lstStyle/>
          <a:p>
            <a:r>
              <a:rPr lang="en-US" dirty="0"/>
              <a:t>Problem Statement</a:t>
            </a:r>
          </a:p>
        </p:txBody>
      </p:sp>
      <p:sp>
        <p:nvSpPr>
          <p:cNvPr id="2" name="Content Placeholder 1">
            <a:extLst>
              <a:ext uri="{FF2B5EF4-FFF2-40B4-BE49-F238E27FC236}">
                <a16:creationId xmlns:a16="http://schemas.microsoft.com/office/drawing/2014/main" id="{B916F899-93B9-7A46-5BA6-6039D7C49480}"/>
              </a:ext>
            </a:extLst>
          </p:cNvPr>
          <p:cNvSpPr>
            <a:spLocks noGrp="1"/>
          </p:cNvSpPr>
          <p:nvPr>
            <p:ph sz="half" idx="1"/>
          </p:nvPr>
        </p:nvSpPr>
        <p:spPr>
          <a:xfrm>
            <a:off x="504022" y="1676400"/>
            <a:ext cx="4708734" cy="4343400"/>
          </a:xfrm>
        </p:spPr>
        <p:txBody>
          <a:bodyPr>
            <a:noAutofit/>
          </a:bodyPr>
          <a:lstStyle/>
          <a:p>
            <a:pPr marL="45720" indent="0">
              <a:lnSpc>
                <a:spcPct val="120000"/>
              </a:lnSpc>
              <a:buNone/>
            </a:pPr>
            <a:r>
              <a:rPr lang="en-US" sz="1400" dirty="0">
                <a:latin typeface="Arial" panose="020B0604020202020204" pitchFamily="34" charset="0"/>
                <a:cs typeface="Arial" panose="020B0604020202020204" pitchFamily="34" charset="0"/>
              </a:rPr>
              <a:t>Effective resource allocation and intervention planning require a detailed understanding of social vulnerability across different states. However, identifying states with high vulnerability and pinpointing the specific factors driving this vulnerability remain significant challenges. Without targeted insights, efforts to reduce social vulnerability may lack precision, leading to inefficient use of resources and unmet community needs.</a:t>
            </a:r>
          </a:p>
          <a:p>
            <a:pPr marL="45720" indent="0">
              <a:lnSpc>
                <a:spcPct val="120000"/>
              </a:lnSpc>
              <a:buNone/>
            </a:pPr>
            <a:r>
              <a:rPr lang="en-US" sz="1400" dirty="0">
                <a:latin typeface="Arial" panose="020B0604020202020204" pitchFamily="34" charset="0"/>
                <a:cs typeface="Arial" panose="020B0604020202020204" pitchFamily="34" charset="0"/>
              </a:rPr>
              <a:t>This study aims to address these challenges by identifying states with high average Social Vulnerability Index (SVI) scores and analyzing the contribution of individual SVI themes to these scores. By highlighting key areas such as housing, socioeconomic conditions, and infrastructure vulnerabilities, this work seeks to enable more focused and impactful interventions tailored to the unique needs of each state.</a:t>
            </a:r>
          </a:p>
        </p:txBody>
      </p:sp>
      <p:sp>
        <p:nvSpPr>
          <p:cNvPr id="4" name="Content Placeholder 3">
            <a:extLst>
              <a:ext uri="{FF2B5EF4-FFF2-40B4-BE49-F238E27FC236}">
                <a16:creationId xmlns:a16="http://schemas.microsoft.com/office/drawing/2014/main" id="{0D155E98-2406-CE36-8369-5D74C312DC26}"/>
              </a:ext>
            </a:extLst>
          </p:cNvPr>
          <p:cNvSpPr>
            <a:spLocks noGrp="1"/>
          </p:cNvSpPr>
          <p:nvPr>
            <p:ph sz="half" idx="2"/>
          </p:nvPr>
        </p:nvSpPr>
        <p:spPr>
          <a:xfrm>
            <a:off x="6872078" y="1600200"/>
            <a:ext cx="4708734" cy="4343400"/>
          </a:xfrm>
        </p:spPr>
        <p:txBody>
          <a:bodyPr>
            <a:normAutofit/>
          </a:bodyPr>
          <a:lstStyle/>
          <a:p>
            <a:pPr marL="45720" indent="0">
              <a:lnSpc>
                <a:spcPct val="120000"/>
              </a:lnSpc>
              <a:buNone/>
            </a:pPr>
            <a:r>
              <a:rPr lang="en-US" sz="1600" dirty="0">
                <a:latin typeface="Arial" panose="020B0604020202020204" pitchFamily="34" charset="0"/>
                <a:cs typeface="Arial" panose="020B0604020202020204" pitchFamily="34" charset="0"/>
              </a:rPr>
              <a:t>This study aims to address these challenges by identifying states with high average Social Vulnerability Index (SVI) scores and analyzing the contribution of individual SVI themes to these scores. By highlighting key areas such as housing, socioeconomic conditions, and infrastructure vulnerabilities, this work seeks to enable more focused and impactful interventions tailored to the unique needs of each state.</a:t>
            </a:r>
          </a:p>
          <a:p>
            <a:pPr marL="45720" indent="0">
              <a:buNone/>
            </a:pPr>
            <a:endParaRPr lang="en-US" dirty="0"/>
          </a:p>
        </p:txBody>
      </p:sp>
      <p:sp>
        <p:nvSpPr>
          <p:cNvPr id="8" name="Title 2">
            <a:extLst>
              <a:ext uri="{FF2B5EF4-FFF2-40B4-BE49-F238E27FC236}">
                <a16:creationId xmlns:a16="http://schemas.microsoft.com/office/drawing/2014/main" id="{BB18BB45-166B-9BBA-5CCB-E7CAC4087931}"/>
              </a:ext>
            </a:extLst>
          </p:cNvPr>
          <p:cNvSpPr txBox="1">
            <a:spLocks/>
          </p:cNvSpPr>
          <p:nvPr/>
        </p:nvSpPr>
        <p:spPr>
          <a:xfrm>
            <a:off x="6323012" y="152400"/>
            <a:ext cx="54102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a:lstStyle>
          <a:p>
            <a:pPr algn="ctr"/>
            <a:r>
              <a:rPr lang="en-US" dirty="0"/>
              <a:t>Purpose</a:t>
            </a:r>
          </a:p>
        </p:txBody>
      </p:sp>
    </p:spTree>
    <p:extLst>
      <p:ext uri="{BB962C8B-B14F-4D97-AF65-F5344CB8AC3E}">
        <p14:creationId xmlns:p14="http://schemas.microsoft.com/office/powerpoint/2010/main" val="1643891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D3B908-7F1F-3492-C5B8-5967BF66688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0E0037-E1FB-B6E8-063B-F13F93F0D28D}"/>
              </a:ext>
            </a:extLst>
          </p:cNvPr>
          <p:cNvSpPr>
            <a:spLocks noGrp="1"/>
          </p:cNvSpPr>
          <p:nvPr>
            <p:ph type="ctrTitle"/>
          </p:nvPr>
        </p:nvSpPr>
        <p:spPr>
          <a:xfrm>
            <a:off x="1217612" y="1828799"/>
            <a:ext cx="10134599" cy="3048001"/>
          </a:xfrm>
        </p:spPr>
        <p:txBody>
          <a:bodyPr anchor="b">
            <a:normAutofit/>
          </a:bodyPr>
          <a:lstStyle/>
          <a:p>
            <a:r>
              <a:rPr lang="en-US" dirty="0"/>
              <a:t>references</a:t>
            </a:r>
          </a:p>
        </p:txBody>
      </p:sp>
    </p:spTree>
    <p:extLst>
      <p:ext uri="{BB962C8B-B14F-4D97-AF65-F5344CB8AC3E}">
        <p14:creationId xmlns:p14="http://schemas.microsoft.com/office/powerpoint/2010/main" val="45703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286CB-BEF8-948B-9729-672FA900F45B}"/>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5628E5F-0A9A-6FA2-75C6-5F53AB53012B}"/>
              </a:ext>
            </a:extLst>
          </p:cNvPr>
          <p:cNvSpPr>
            <a:spLocks noGrp="1"/>
          </p:cNvSpPr>
          <p:nvPr>
            <p:ph idx="1"/>
          </p:nvPr>
        </p:nvSpPr>
        <p:spPr/>
        <p:txBody>
          <a:bodyPr>
            <a:normAutofit fontScale="92500" lnSpcReduction="10000"/>
          </a:bodyPr>
          <a:lstStyle/>
          <a:p>
            <a:pPr marL="45720" indent="0">
              <a:buNone/>
            </a:pPr>
            <a:r>
              <a:rPr lang="en-US" b="1" dirty="0">
                <a:solidFill>
                  <a:srgbClr val="1F4E79"/>
                </a:solidFill>
              </a:rPr>
              <a:t>Sources of Datasets:</a:t>
            </a:r>
          </a:p>
          <a:p>
            <a:pPr marL="45720" indent="0">
              <a:buNone/>
            </a:pPr>
            <a:r>
              <a:rPr lang="en-US" b="0" i="0" dirty="0">
                <a:solidFill>
                  <a:srgbClr val="262626"/>
                </a:solidFill>
                <a:effectLst/>
                <a:latin typeface="Arial" panose="020B0604020202020204" pitchFamily="34" charset="0"/>
              </a:rPr>
              <a:t>SVI Values by County</a:t>
            </a:r>
          </a:p>
          <a:p>
            <a:pPr marL="45720" indent="0">
              <a:buNone/>
            </a:pPr>
            <a:r>
              <a:rPr lang="en-US" sz="24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https://data.cms.gov/tools/mapping-disparities-by-social-determinants-of-health</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r>
              <a:rPr lang="en-US" b="0" i="0" dirty="0">
                <a:solidFill>
                  <a:srgbClr val="262626"/>
                </a:solidFill>
                <a:effectLst/>
                <a:latin typeface="Arial" panose="020B0604020202020204" pitchFamily="34" charset="0"/>
              </a:rPr>
              <a:t>SVI Themes by County</a:t>
            </a:r>
          </a:p>
          <a:p>
            <a:pPr marL="45720" indent="0">
              <a:buNone/>
            </a:pPr>
            <a:r>
              <a:rPr lang="en-US" sz="24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https://www.atsdr.cdc.gov/placeandhealth/svi/data_documentation_download.html</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t>Articles:</a:t>
            </a:r>
          </a:p>
          <a:p>
            <a:pPr lvl="1"/>
            <a:r>
              <a:rPr lang="en-US" dirty="0">
                <a:hlinkClick r:id="rId4"/>
              </a:rPr>
              <a:t>https://pubmed.ncbi.nlm.nih.gov/37380956/</a:t>
            </a:r>
            <a:endParaRPr lang="en-US" dirty="0"/>
          </a:p>
          <a:p>
            <a:pPr lvl="1"/>
            <a:r>
              <a:rPr lang="en-US" dirty="0">
                <a:hlinkClick r:id="rId5"/>
              </a:rPr>
              <a:t>https://bmcpublichealth.biomedcentral.com/articles/10.1186/s12889-023-16097-6</a:t>
            </a:r>
            <a:endParaRPr lang="en-US" dirty="0"/>
          </a:p>
          <a:p>
            <a:pPr marL="274320" lvl="1" indent="0">
              <a:buNone/>
            </a:pPr>
            <a:endParaRPr lang="en-US" dirty="0"/>
          </a:p>
          <a:p>
            <a:endParaRPr lang="en-US" dirty="0"/>
          </a:p>
        </p:txBody>
      </p:sp>
    </p:spTree>
    <p:extLst>
      <p:ext uri="{BB962C8B-B14F-4D97-AF65-F5344CB8AC3E}">
        <p14:creationId xmlns:p14="http://schemas.microsoft.com/office/powerpoint/2010/main" val="3515163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6D639-0D93-568A-C6C8-22A0DEC124B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AD8A4FC-516E-C376-01DD-D6F26A243857}"/>
              </a:ext>
            </a:extLst>
          </p:cNvPr>
          <p:cNvSpPr>
            <a:spLocks noGrp="1"/>
          </p:cNvSpPr>
          <p:nvPr>
            <p:ph type="ctrTitle"/>
          </p:nvPr>
        </p:nvSpPr>
        <p:spPr>
          <a:xfrm>
            <a:off x="1217612" y="1828799"/>
            <a:ext cx="10134599" cy="3048001"/>
          </a:xfrm>
        </p:spPr>
        <p:txBody>
          <a:bodyPr anchor="b">
            <a:normAutofit/>
          </a:bodyPr>
          <a:lstStyle/>
          <a:p>
            <a:r>
              <a:rPr lang="en-US" dirty="0"/>
              <a:t>Questions/Thank You</a:t>
            </a:r>
          </a:p>
        </p:txBody>
      </p:sp>
    </p:spTree>
    <p:extLst>
      <p:ext uri="{BB962C8B-B14F-4D97-AF65-F5344CB8AC3E}">
        <p14:creationId xmlns:p14="http://schemas.microsoft.com/office/powerpoint/2010/main" val="2347957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41412" y="175419"/>
            <a:ext cx="9753600" cy="1325562"/>
          </a:xfrm>
        </p:spPr>
        <p:txBody>
          <a:bodyPr/>
          <a:lstStyle/>
          <a:p>
            <a:pPr algn="ctr"/>
            <a:r>
              <a:rPr lang="en-US" dirty="0"/>
              <a:t>Objectives</a:t>
            </a:r>
          </a:p>
        </p:txBody>
      </p:sp>
      <p:sp>
        <p:nvSpPr>
          <p:cNvPr id="2" name="Content Placeholder 1"/>
          <p:cNvSpPr>
            <a:spLocks noGrp="1"/>
          </p:cNvSpPr>
          <p:nvPr>
            <p:ph sz="half" idx="1"/>
          </p:nvPr>
        </p:nvSpPr>
        <p:spPr>
          <a:xfrm>
            <a:off x="1827212" y="1676400"/>
            <a:ext cx="9144000" cy="4343400"/>
          </a:xfrm>
        </p:spPr>
        <p:txBody>
          <a:bodyPr>
            <a:normAutofit/>
          </a:bodyPr>
          <a:lstStyle/>
          <a:p>
            <a:r>
              <a:rPr lang="en-US" b="0" i="0" dirty="0">
                <a:solidFill>
                  <a:srgbClr val="1F2328"/>
                </a:solidFill>
                <a:effectLst/>
                <a:latin typeface="Arial" panose="020B0604020202020204" pitchFamily="34" charset="0"/>
                <a:cs typeface="Arial" panose="020B0604020202020204" pitchFamily="34" charset="0"/>
              </a:rPr>
              <a:t>Identify High Vulnerability States: Pinpoint states with high average SVI scores, helping to target areas with potentially greater social vulnerability.</a:t>
            </a:r>
          </a:p>
          <a:p>
            <a:r>
              <a:rPr lang="en-US" b="0" i="0" dirty="0">
                <a:solidFill>
                  <a:srgbClr val="1F2328"/>
                </a:solidFill>
                <a:effectLst/>
                <a:latin typeface="Arial" panose="020B0604020202020204" pitchFamily="34" charset="0"/>
                <a:cs typeface="Arial" panose="020B0604020202020204" pitchFamily="34" charset="0"/>
              </a:rPr>
              <a:t>Theme Analysis for Targeted Interventions: Assess which SVI themes contribute the most to the average score in each state, enabling targeted interventions (e.g., housing support in states with high vulnerability from Housing &amp; Transportation).</a:t>
            </a:r>
          </a:p>
        </p:txBody>
      </p:sp>
    </p:spTree>
    <p:extLst>
      <p:ext uri="{BB962C8B-B14F-4D97-AF65-F5344CB8AC3E}">
        <p14:creationId xmlns:p14="http://schemas.microsoft.com/office/powerpoint/2010/main" val="119226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E593CB-C78A-79CD-D2D9-EBB309B0EC2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818BDD3-2E70-B623-B2BE-89E8A11A1F8E}"/>
              </a:ext>
            </a:extLst>
          </p:cNvPr>
          <p:cNvSpPr>
            <a:spLocks noGrp="1"/>
          </p:cNvSpPr>
          <p:nvPr>
            <p:ph type="ctrTitle"/>
          </p:nvPr>
        </p:nvSpPr>
        <p:spPr>
          <a:xfrm>
            <a:off x="1217613" y="1828799"/>
            <a:ext cx="9753600" cy="3048001"/>
          </a:xfrm>
        </p:spPr>
        <p:txBody>
          <a:bodyPr anchor="b">
            <a:normAutofit/>
          </a:bodyPr>
          <a:lstStyle/>
          <a:p>
            <a:r>
              <a:rPr lang="en-US" dirty="0"/>
              <a:t>Dataset overview</a:t>
            </a:r>
          </a:p>
        </p:txBody>
      </p:sp>
      <p:sp>
        <p:nvSpPr>
          <p:cNvPr id="8" name="Subtitle 2">
            <a:extLst>
              <a:ext uri="{FF2B5EF4-FFF2-40B4-BE49-F238E27FC236}">
                <a16:creationId xmlns:a16="http://schemas.microsoft.com/office/drawing/2014/main" id="{49A7A5BB-557D-3063-E572-481A467D498D}"/>
              </a:ext>
            </a:extLst>
          </p:cNvPr>
          <p:cNvSpPr>
            <a:spLocks noGrp="1"/>
          </p:cNvSpPr>
          <p:nvPr>
            <p:ph type="subTitle" idx="1"/>
          </p:nvPr>
        </p:nvSpPr>
        <p:spPr>
          <a:xfrm>
            <a:off x="1217614" y="5029200"/>
            <a:ext cx="7848600" cy="1143000"/>
          </a:xfrm>
        </p:spPr>
        <p:txBody>
          <a:bodyPr/>
          <a:lstStyle/>
          <a:p>
            <a:r>
              <a:rPr lang="en-US" dirty="0"/>
              <a:t>Description * Size and Scope * Preprocessing</a:t>
            </a:r>
          </a:p>
        </p:txBody>
      </p:sp>
    </p:spTree>
    <p:extLst>
      <p:ext uri="{BB962C8B-B14F-4D97-AF65-F5344CB8AC3E}">
        <p14:creationId xmlns:p14="http://schemas.microsoft.com/office/powerpoint/2010/main" val="3123431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39CF68-0C51-1CA3-7BB5-543639B7C45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E4FAEAF-8035-53A5-F19D-88A4BF24C7A6}"/>
              </a:ext>
            </a:extLst>
          </p:cNvPr>
          <p:cNvSpPr>
            <a:spLocks noGrp="1"/>
          </p:cNvSpPr>
          <p:nvPr>
            <p:ph type="title"/>
          </p:nvPr>
        </p:nvSpPr>
        <p:spPr>
          <a:xfrm>
            <a:off x="1217614" y="274638"/>
            <a:ext cx="9753600" cy="1325562"/>
          </a:xfrm>
        </p:spPr>
        <p:txBody>
          <a:bodyPr vert="horz" lIns="91440" tIns="45720" rIns="91440" bIns="45720" rtlCol="0" anchor="b">
            <a:normAutofit/>
          </a:bodyPr>
          <a:lstStyle/>
          <a:p>
            <a:r>
              <a:rPr lang="en-US" dirty="0"/>
              <a:t>Key variables</a:t>
            </a:r>
          </a:p>
        </p:txBody>
      </p:sp>
      <p:sp>
        <p:nvSpPr>
          <p:cNvPr id="7" name="TextBox 6">
            <a:extLst>
              <a:ext uri="{FF2B5EF4-FFF2-40B4-BE49-F238E27FC236}">
                <a16:creationId xmlns:a16="http://schemas.microsoft.com/office/drawing/2014/main" id="{AC4A7279-19B3-D47E-242A-3F576937262D}"/>
              </a:ext>
            </a:extLst>
          </p:cNvPr>
          <p:cNvSpPr txBox="1"/>
          <p:nvPr/>
        </p:nvSpPr>
        <p:spPr>
          <a:xfrm>
            <a:off x="1233279" y="1828800"/>
            <a:ext cx="4708734" cy="4343400"/>
          </a:xfrm>
          <a:prstGeom prst="rect">
            <a:avLst/>
          </a:prstGeom>
        </p:spPr>
        <p:txBody>
          <a:bodyPr vert="horz" lIns="91440" tIns="45720" rIns="91440" bIns="45720" rtlCol="0">
            <a:normAutofit/>
          </a:bodyPr>
          <a:lstStyle/>
          <a:p>
            <a:pPr marL="274320" indent="-228600">
              <a:lnSpc>
                <a:spcPct val="90000"/>
              </a:lnSpc>
              <a:spcBef>
                <a:spcPts val="1800"/>
              </a:spcBef>
              <a:buClr>
                <a:schemeClr val="accent1">
                  <a:lumMod val="50000"/>
                </a:schemeClr>
              </a:buClr>
              <a:buSzPct val="80000"/>
              <a:buFont typeface="Arial" pitchFamily="34" charset="0"/>
              <a:buChar char="•"/>
            </a:pPr>
            <a:r>
              <a:rPr lang="en-US" sz="2200" b="1"/>
              <a:t>Value</a:t>
            </a:r>
            <a:r>
              <a:rPr lang="en-US" sz="2200"/>
              <a:t> = SVI Score (0-1)</a:t>
            </a:r>
          </a:p>
          <a:p>
            <a:pPr marL="274320" indent="-228600">
              <a:lnSpc>
                <a:spcPct val="90000"/>
              </a:lnSpc>
              <a:spcBef>
                <a:spcPts val="1800"/>
              </a:spcBef>
              <a:buClr>
                <a:schemeClr val="accent1">
                  <a:lumMod val="50000"/>
                </a:schemeClr>
              </a:buClr>
              <a:buSzPct val="80000"/>
              <a:buFont typeface="Arial" pitchFamily="34" charset="0"/>
              <a:buChar char="•"/>
            </a:pPr>
            <a:endParaRPr lang="en-US" sz="2200"/>
          </a:p>
          <a:p>
            <a:pPr marL="274320" indent="-228600">
              <a:lnSpc>
                <a:spcPct val="90000"/>
              </a:lnSpc>
              <a:spcBef>
                <a:spcPts val="1800"/>
              </a:spcBef>
              <a:buClr>
                <a:schemeClr val="accent1">
                  <a:lumMod val="50000"/>
                </a:schemeClr>
              </a:buClr>
              <a:buSzPct val="80000"/>
              <a:buFont typeface="Arial" pitchFamily="34" charset="0"/>
              <a:buChar char="•"/>
            </a:pPr>
            <a:r>
              <a:rPr lang="en-US" sz="2200" b="1"/>
              <a:t>SPL_THEMES 1-4 </a:t>
            </a:r>
            <a:r>
              <a:rPr lang="en-US" sz="2200"/>
              <a:t> = Socioeconomic Profile Layer</a:t>
            </a:r>
            <a:endParaRPr lang="en-US" sz="2200" b="1"/>
          </a:p>
          <a:p>
            <a:pPr marL="274320" indent="-228600">
              <a:lnSpc>
                <a:spcPct val="90000"/>
              </a:lnSpc>
              <a:spcBef>
                <a:spcPts val="1800"/>
              </a:spcBef>
              <a:buClr>
                <a:schemeClr val="accent1">
                  <a:lumMod val="50000"/>
                </a:schemeClr>
              </a:buClr>
              <a:buSzPct val="80000"/>
              <a:buFont typeface="Arial" pitchFamily="34" charset="0"/>
              <a:buChar char="•"/>
            </a:pPr>
            <a:endParaRPr lang="en-US" sz="2200" b="1"/>
          </a:p>
          <a:p>
            <a:pPr marL="274320" indent="-228600">
              <a:lnSpc>
                <a:spcPct val="90000"/>
              </a:lnSpc>
              <a:spcBef>
                <a:spcPts val="1800"/>
              </a:spcBef>
              <a:buClr>
                <a:schemeClr val="accent1">
                  <a:lumMod val="50000"/>
                </a:schemeClr>
              </a:buClr>
              <a:buSzPct val="80000"/>
              <a:buFont typeface="Arial" pitchFamily="34" charset="0"/>
              <a:buChar char="•"/>
            </a:pPr>
            <a:r>
              <a:rPr lang="en-US" sz="2200" b="1"/>
              <a:t>State </a:t>
            </a:r>
            <a:r>
              <a:rPr lang="en-US" sz="2200"/>
              <a:t>= Continental U.S.</a:t>
            </a:r>
            <a:endParaRPr lang="en-US" sz="2200" b="1"/>
          </a:p>
          <a:p>
            <a:pPr marL="274320" indent="-228600">
              <a:lnSpc>
                <a:spcPct val="90000"/>
              </a:lnSpc>
              <a:spcBef>
                <a:spcPts val="1800"/>
              </a:spcBef>
              <a:buClr>
                <a:schemeClr val="accent1">
                  <a:lumMod val="50000"/>
                </a:schemeClr>
              </a:buClr>
              <a:buSzPct val="80000"/>
              <a:buFont typeface="Arial" pitchFamily="34" charset="0"/>
              <a:buChar char="•"/>
            </a:pPr>
            <a:endParaRPr lang="en-US" sz="2200" b="1"/>
          </a:p>
          <a:p>
            <a:pPr marL="274320" indent="-228600">
              <a:lnSpc>
                <a:spcPct val="90000"/>
              </a:lnSpc>
              <a:spcBef>
                <a:spcPts val="1800"/>
              </a:spcBef>
              <a:buClr>
                <a:schemeClr val="accent1">
                  <a:lumMod val="50000"/>
                </a:schemeClr>
              </a:buClr>
              <a:buSzPct val="80000"/>
              <a:buFont typeface="Arial" pitchFamily="34" charset="0"/>
              <a:buChar char="•"/>
            </a:pPr>
            <a:r>
              <a:rPr lang="en-US" sz="2200" b="1"/>
              <a:t>FIPS </a:t>
            </a:r>
            <a:r>
              <a:rPr lang="en-US" sz="2200"/>
              <a:t>= Federal Information Processing Standards</a:t>
            </a:r>
            <a:endParaRPr lang="en-US" sz="2200" b="1"/>
          </a:p>
        </p:txBody>
      </p:sp>
      <p:pic>
        <p:nvPicPr>
          <p:cNvPr id="10" name="Picture 9">
            <a:extLst>
              <a:ext uri="{FF2B5EF4-FFF2-40B4-BE49-F238E27FC236}">
                <a16:creationId xmlns:a16="http://schemas.microsoft.com/office/drawing/2014/main" id="{F5AE3D69-74ED-5645-A423-A1AF47996F3C}"/>
              </a:ext>
            </a:extLst>
          </p:cNvPr>
          <p:cNvPicPr>
            <a:picLocks noChangeAspect="1"/>
          </p:cNvPicPr>
          <p:nvPr/>
        </p:nvPicPr>
        <p:blipFill>
          <a:blip r:embed="rId3"/>
          <a:srcRect t="2724"/>
          <a:stretch/>
        </p:blipFill>
        <p:spPr>
          <a:xfrm>
            <a:off x="6284554" y="690716"/>
            <a:ext cx="5426151" cy="5897562"/>
          </a:xfrm>
          <a:prstGeom prst="rect">
            <a:avLst/>
          </a:prstGeom>
          <a:noFill/>
        </p:spPr>
      </p:pic>
    </p:spTree>
    <p:extLst>
      <p:ext uri="{BB962C8B-B14F-4D97-AF65-F5344CB8AC3E}">
        <p14:creationId xmlns:p14="http://schemas.microsoft.com/office/powerpoint/2010/main" val="5023016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8012" y="-76200"/>
            <a:ext cx="9753600" cy="1325562"/>
          </a:xfrm>
        </p:spPr>
        <p:txBody>
          <a:bodyPr/>
          <a:lstStyle/>
          <a:p>
            <a:r>
              <a:rPr lang="en-US" dirty="0"/>
              <a:t>Data Description</a:t>
            </a:r>
          </a:p>
        </p:txBody>
      </p:sp>
      <p:sp>
        <p:nvSpPr>
          <p:cNvPr id="3" name="Text Placeholder 2"/>
          <p:cNvSpPr>
            <a:spLocks noGrp="1"/>
          </p:cNvSpPr>
          <p:nvPr>
            <p:ph sz="half" idx="1"/>
          </p:nvPr>
        </p:nvSpPr>
        <p:spPr>
          <a:xfrm>
            <a:off x="531812" y="1828800"/>
            <a:ext cx="4708734" cy="4343400"/>
          </a:xfrm>
        </p:spPr>
        <p:txBody>
          <a:bodyPr/>
          <a:lstStyle/>
          <a:p>
            <a:pPr marL="45720" indent="0">
              <a:buNone/>
            </a:pPr>
            <a:r>
              <a:rPr lang="en-US" b="1" dirty="0">
                <a:solidFill>
                  <a:srgbClr val="1F4E79"/>
                </a:solidFill>
              </a:rPr>
              <a:t>Names of Datasets:</a:t>
            </a:r>
          </a:p>
          <a:p>
            <a:pPr marL="502920" indent="-457200">
              <a:buFont typeface="+mj-lt"/>
              <a:buAutoNum type="arabicPeriod"/>
            </a:pPr>
            <a:r>
              <a:rPr lang="en-US" dirty="0"/>
              <a:t>SVI_USCounty_2020.csv</a:t>
            </a:r>
          </a:p>
          <a:p>
            <a:pPr marL="502920" indent="-457200">
              <a:buFont typeface="+mj-lt"/>
              <a:buAutoNum type="arabicPeriod"/>
            </a:pPr>
            <a:r>
              <a:rPr lang="en-US" dirty="0"/>
              <a:t>sdoh_data.csv		</a:t>
            </a:r>
          </a:p>
        </p:txBody>
      </p:sp>
      <p:sp>
        <p:nvSpPr>
          <p:cNvPr id="2" name="Content Placeholder 1"/>
          <p:cNvSpPr>
            <a:spLocks noGrp="1"/>
          </p:cNvSpPr>
          <p:nvPr>
            <p:ph sz="half" idx="2"/>
          </p:nvPr>
        </p:nvSpPr>
        <p:spPr>
          <a:xfrm>
            <a:off x="5240546" y="1752600"/>
            <a:ext cx="6948279" cy="4343400"/>
          </a:xfrm>
        </p:spPr>
        <p:txBody>
          <a:bodyPr/>
          <a:lstStyle/>
          <a:p>
            <a:pPr marL="45720" indent="0">
              <a:buNone/>
            </a:pPr>
            <a:r>
              <a:rPr lang="en-US" b="1" dirty="0">
                <a:solidFill>
                  <a:srgbClr val="1F4E79"/>
                </a:solidFill>
              </a:rPr>
              <a:t>Sources of Datasets:</a:t>
            </a:r>
          </a:p>
          <a:p>
            <a:pPr marL="45720" indent="0">
              <a:buNone/>
            </a:pPr>
            <a:r>
              <a:rPr lang="en-US" b="0" i="0" dirty="0">
                <a:solidFill>
                  <a:srgbClr val="262626"/>
                </a:solidFill>
                <a:effectLst/>
                <a:latin typeface="Arial" panose="020B0604020202020204" pitchFamily="34" charset="0"/>
              </a:rPr>
              <a:t>SVI Values by County</a:t>
            </a:r>
          </a:p>
          <a:p>
            <a:pPr marL="45720" indent="0">
              <a:buNone/>
            </a:pP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https://data.cms.gov/tools/mapping-disparities-by-social-determinants-of-health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endParaRPr lang="en-US" b="0" i="0" dirty="0">
              <a:solidFill>
                <a:srgbClr val="262626"/>
              </a:solidFill>
              <a:effectLst/>
              <a:latin typeface="Arial" panose="020B0604020202020204" pitchFamily="34" charset="0"/>
            </a:endParaRPr>
          </a:p>
          <a:p>
            <a:pPr marL="45720" indent="0">
              <a:buNone/>
            </a:pPr>
            <a:r>
              <a:rPr lang="en-US" b="0" i="0" dirty="0">
                <a:solidFill>
                  <a:srgbClr val="262626"/>
                </a:solidFill>
                <a:effectLst/>
                <a:latin typeface="Arial" panose="020B0604020202020204" pitchFamily="34" charset="0"/>
              </a:rPr>
              <a:t>SVI Themes by County</a:t>
            </a:r>
          </a:p>
          <a:p>
            <a:pPr marL="45720" indent="0">
              <a:buNone/>
            </a:pP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4"/>
              </a:rPr>
              <a:t>https://www.atsdr.cdc.gov/placeandhealth/svi/data_documentation_download.html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502920" indent="-457200">
              <a:buFont typeface="+mj-lt"/>
              <a:buAutoNum type="arabicPeriod"/>
            </a:pPr>
            <a:endParaRPr lang="en-US" dirty="0"/>
          </a:p>
        </p:txBody>
      </p:sp>
    </p:spTree>
    <p:extLst>
      <p:ext uri="{BB962C8B-B14F-4D97-AF65-F5344CB8AC3E}">
        <p14:creationId xmlns:p14="http://schemas.microsoft.com/office/powerpoint/2010/main" val="883091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3A6BE-ABF0-5990-FFE0-43075F8ED1E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28F0C80-735F-1597-CB92-2062A84FD615}"/>
              </a:ext>
            </a:extLst>
          </p:cNvPr>
          <p:cNvSpPr>
            <a:spLocks noGrp="1"/>
          </p:cNvSpPr>
          <p:nvPr>
            <p:ph type="title"/>
          </p:nvPr>
        </p:nvSpPr>
        <p:spPr>
          <a:xfrm>
            <a:off x="684213" y="685800"/>
            <a:ext cx="3886200" cy="4038600"/>
          </a:xfrm>
        </p:spPr>
        <p:txBody>
          <a:bodyPr anchor="b">
            <a:normAutofit/>
          </a:bodyPr>
          <a:lstStyle/>
          <a:p>
            <a:r>
              <a:rPr lang="en-US" dirty="0"/>
              <a:t>Size and Scope:</a:t>
            </a:r>
          </a:p>
        </p:txBody>
      </p:sp>
      <p:pic>
        <p:nvPicPr>
          <p:cNvPr id="5" name="Content Placeholder 4">
            <a:extLst>
              <a:ext uri="{FF2B5EF4-FFF2-40B4-BE49-F238E27FC236}">
                <a16:creationId xmlns:a16="http://schemas.microsoft.com/office/drawing/2014/main" id="{26AFDB80-1FA1-ED7B-1541-8A117E537309}"/>
              </a:ext>
            </a:extLst>
          </p:cNvPr>
          <p:cNvPicPr>
            <a:picLocks noGrp="1" noChangeAspect="1"/>
          </p:cNvPicPr>
          <p:nvPr>
            <p:ph idx="1"/>
          </p:nvPr>
        </p:nvPicPr>
        <p:blipFill>
          <a:blip r:embed="rId3"/>
          <a:srcRect r="30884" b="2"/>
          <a:stretch/>
        </p:blipFill>
        <p:spPr>
          <a:xfrm>
            <a:off x="6551612" y="1828800"/>
            <a:ext cx="3994150" cy="3886200"/>
          </a:xfrm>
          <a:noFill/>
          <a:scene3d>
            <a:camera prst="perspectiveRight"/>
            <a:lightRig rig="threePt" dir="t"/>
          </a:scene3d>
          <a:sp3d prstMaterial="matte"/>
        </p:spPr>
      </p:pic>
      <p:sp>
        <p:nvSpPr>
          <p:cNvPr id="10" name="Text Placeholder 3">
            <a:extLst>
              <a:ext uri="{FF2B5EF4-FFF2-40B4-BE49-F238E27FC236}">
                <a16:creationId xmlns:a16="http://schemas.microsoft.com/office/drawing/2014/main" id="{E6988D8B-EC45-379A-6515-C8C2314203FB}"/>
              </a:ext>
            </a:extLst>
          </p:cNvPr>
          <p:cNvSpPr>
            <a:spLocks noGrp="1"/>
          </p:cNvSpPr>
          <p:nvPr>
            <p:ph type="body" sz="half" idx="2"/>
          </p:nvPr>
        </p:nvSpPr>
        <p:spPr>
          <a:xfrm>
            <a:off x="379412" y="4876800"/>
            <a:ext cx="4191001" cy="1295400"/>
          </a:xfrm>
        </p:spPr>
        <p:txBody>
          <a:bodyPr/>
          <a:lstStyle/>
          <a:p>
            <a:r>
              <a:rPr lang="en-US" dirty="0"/>
              <a:t>Raw Data: 3142 rows x 32 columns</a:t>
            </a:r>
          </a:p>
        </p:txBody>
      </p:sp>
    </p:spTree>
    <p:extLst>
      <p:ext uri="{BB962C8B-B14F-4D97-AF65-F5344CB8AC3E}">
        <p14:creationId xmlns:p14="http://schemas.microsoft.com/office/powerpoint/2010/main" val="843129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8EA726-C6F0-0CED-365B-03733F0108B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02FEE25-12F2-5F22-1542-39444F3156E6}"/>
              </a:ext>
            </a:extLst>
          </p:cNvPr>
          <p:cNvSpPr>
            <a:spLocks noGrp="1"/>
          </p:cNvSpPr>
          <p:nvPr>
            <p:ph type="title"/>
          </p:nvPr>
        </p:nvSpPr>
        <p:spPr>
          <a:xfrm>
            <a:off x="1141412" y="175419"/>
            <a:ext cx="9753600" cy="1325562"/>
          </a:xfrm>
        </p:spPr>
        <p:txBody>
          <a:bodyPr/>
          <a:lstStyle/>
          <a:p>
            <a:r>
              <a:rPr lang="en-US" dirty="0"/>
              <a:t>Pre-Processing</a:t>
            </a:r>
          </a:p>
        </p:txBody>
      </p:sp>
      <p:sp>
        <p:nvSpPr>
          <p:cNvPr id="2" name="Content Placeholder 1">
            <a:extLst>
              <a:ext uri="{FF2B5EF4-FFF2-40B4-BE49-F238E27FC236}">
                <a16:creationId xmlns:a16="http://schemas.microsoft.com/office/drawing/2014/main" id="{3B2F500E-6023-4F5F-6FC5-514A5717E6FA}"/>
              </a:ext>
            </a:extLst>
          </p:cNvPr>
          <p:cNvSpPr>
            <a:spLocks noGrp="1"/>
          </p:cNvSpPr>
          <p:nvPr>
            <p:ph sz="half" idx="1"/>
          </p:nvPr>
        </p:nvSpPr>
        <p:spPr>
          <a:xfrm>
            <a:off x="1141412" y="1828800"/>
            <a:ext cx="9144000" cy="4343400"/>
          </a:xfrm>
        </p:spPr>
        <p:txBody>
          <a:bodyPr>
            <a:normAutofit/>
          </a:bodyPr>
          <a:lstStyle/>
          <a:p>
            <a:r>
              <a:rPr lang="en-US" b="0" i="0" dirty="0">
                <a:solidFill>
                  <a:srgbClr val="1F2328"/>
                </a:solidFill>
                <a:effectLst/>
                <a:latin typeface="Arial" panose="020B0604020202020204" pitchFamily="34" charset="0"/>
                <a:cs typeface="Arial" panose="020B0604020202020204" pitchFamily="34" charset="0"/>
              </a:rPr>
              <a:t>Merging two Datasets to pull together needed data fro</a:t>
            </a:r>
            <a:r>
              <a:rPr lang="en-US" dirty="0">
                <a:solidFill>
                  <a:srgbClr val="1F2328"/>
                </a:solidFill>
                <a:latin typeface="Arial" panose="020B0604020202020204" pitchFamily="34" charset="0"/>
                <a:cs typeface="Arial" panose="020B0604020202020204" pitchFamily="34" charset="0"/>
              </a:rPr>
              <a:t>m each</a:t>
            </a:r>
          </a:p>
          <a:p>
            <a:r>
              <a:rPr lang="en-US" b="0" i="0" dirty="0">
                <a:solidFill>
                  <a:srgbClr val="1F2328"/>
                </a:solidFill>
                <a:effectLst/>
                <a:latin typeface="Arial" panose="020B0604020202020204" pitchFamily="34" charset="0"/>
                <a:cs typeface="Arial" panose="020B0604020202020204" pitchFamily="34" charset="0"/>
              </a:rPr>
              <a:t>Check and remove missin</a:t>
            </a:r>
            <a:r>
              <a:rPr lang="en-US" dirty="0">
                <a:solidFill>
                  <a:srgbClr val="1F2328"/>
                </a:solidFill>
                <a:latin typeface="Arial" panose="020B0604020202020204" pitchFamily="34" charset="0"/>
                <a:cs typeface="Arial" panose="020B0604020202020204" pitchFamily="34" charset="0"/>
              </a:rPr>
              <a:t>g values (.</a:t>
            </a:r>
            <a:r>
              <a:rPr lang="en-US" dirty="0" err="1">
                <a:solidFill>
                  <a:srgbClr val="1F2328"/>
                </a:solidFill>
                <a:latin typeface="Arial" panose="020B0604020202020204" pitchFamily="34" charset="0"/>
                <a:cs typeface="Arial" panose="020B0604020202020204" pitchFamily="34" charset="0"/>
              </a:rPr>
              <a:t>isnull</a:t>
            </a:r>
            <a:r>
              <a:rPr lang="en-US" dirty="0">
                <a:solidFill>
                  <a:srgbClr val="1F2328"/>
                </a:solidFill>
                <a:latin typeface="Arial" panose="020B0604020202020204" pitchFamily="34" charset="0"/>
                <a:cs typeface="Arial" panose="020B0604020202020204" pitchFamily="34" charset="0"/>
              </a:rPr>
              <a:t>())</a:t>
            </a:r>
          </a:p>
          <a:p>
            <a:r>
              <a:rPr lang="en-US" b="0" i="0" dirty="0">
                <a:solidFill>
                  <a:srgbClr val="1F2328"/>
                </a:solidFill>
                <a:effectLst/>
                <a:latin typeface="Arial" panose="020B0604020202020204" pitchFamily="34" charset="0"/>
                <a:cs typeface="Arial" panose="020B0604020202020204" pitchFamily="34" charset="0"/>
              </a:rPr>
              <a:t>Filtering to focus on certain variables for specific analysis</a:t>
            </a:r>
          </a:p>
        </p:txBody>
      </p:sp>
    </p:spTree>
    <p:extLst>
      <p:ext uri="{BB962C8B-B14F-4D97-AF65-F5344CB8AC3E}">
        <p14:creationId xmlns:p14="http://schemas.microsoft.com/office/powerpoint/2010/main" val="2564831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count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1">
          <a:schemeClr val="accent1"/>
        </a:lnRef>
        <a:fillRef idx="2">
          <a:schemeClr val="accent1"/>
        </a:fillRef>
        <a:effectRef idx="1">
          <a:schemeClr val="accent1"/>
        </a:effectRef>
        <a:fontRef idx="minor">
          <a:schemeClr val="dk1"/>
        </a:fontRef>
      </a:style>
    </a:spDef>
    <a:lnDef>
      <a:spPr>
        <a:ln/>
      </a:spPr>
      <a:bodyPr/>
      <a:lstStyle/>
      <a:style>
        <a:lnRef idx="3">
          <a:schemeClr val="accent1"/>
        </a:lnRef>
        <a:fillRef idx="0">
          <a:schemeClr val="accent1"/>
        </a:fillRef>
        <a:effectRef idx="2">
          <a:schemeClr val="accent1"/>
        </a:effectRef>
        <a:fontRef idx="minor">
          <a:schemeClr val="tx1"/>
        </a:fontRef>
      </a:style>
    </a:lnDef>
    <a:txDef>
      <a:spPr>
        <a:noFill/>
        <a:ln>
          <a:solidFill>
            <a:schemeClr val="bg2"/>
          </a:solidFill>
        </a:ln>
      </a:spPr>
      <a:bodyPr wrap="none" rtlCol="0">
        <a:spAutoFit/>
      </a:bodyPr>
      <a:lstStyle>
        <a:defPPr>
          <a:lnSpc>
            <a:spcPct val="90000"/>
          </a:lnSpc>
          <a:defRPr sz="2400" dirty="0" err="1" smtClean="0"/>
        </a:defPPr>
      </a:lstStyle>
    </a:txDef>
  </a:objectDefaults>
  <a:extraClrSchemeLst/>
  <a:extLst>
    <a:ext uri="{05A4C25C-085E-4340-85A3-A5531E510DB2}">
      <thm15:themeFamily xmlns:thm15="http://schemas.microsoft.com/office/thememl/2012/main" name="World country report presentation.potx" id="{FF082492-D6CE-444E-B3E8-FB131EDFAC53}" vid="{71BD5CC8-96B3-46A6-8835-37741E8965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country report presentation</Template>
  <TotalTime>737</TotalTime>
  <Words>1216</Words>
  <Application>Microsoft Office PowerPoint</Application>
  <PresentationFormat>Custom</PresentationFormat>
  <Paragraphs>173</Paragraphs>
  <Slides>32</Slides>
  <Notes>29</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Aptos</vt:lpstr>
      <vt:lpstr>Arial</vt:lpstr>
      <vt:lpstr>Century Gothic</vt:lpstr>
      <vt:lpstr>World country report presentation</vt:lpstr>
      <vt:lpstr>Social Vulnerability  Across U.S. Counties and States:  A Thematic Overview</vt:lpstr>
      <vt:lpstr>Introduction</vt:lpstr>
      <vt:lpstr>Problem Statement</vt:lpstr>
      <vt:lpstr>Objectives</vt:lpstr>
      <vt:lpstr>Dataset overview</vt:lpstr>
      <vt:lpstr>Key variables</vt:lpstr>
      <vt:lpstr>Data Description</vt:lpstr>
      <vt:lpstr>Size and Scope:</vt:lpstr>
      <vt:lpstr>Pre-Processing</vt:lpstr>
      <vt:lpstr>Exploratory data analysis (Eda)</vt:lpstr>
      <vt:lpstr>Summary Statistics</vt:lpstr>
      <vt:lpstr>PowerPoint Presentation</vt:lpstr>
      <vt:lpstr>Methods and tools</vt:lpstr>
      <vt:lpstr>Tools and Techniques</vt:lpstr>
      <vt:lpstr>Key Visualizations</vt:lpstr>
      <vt:lpstr>Social vulnerability index themes</vt:lpstr>
      <vt:lpstr>County SVI per State</vt:lpstr>
      <vt:lpstr>another county view</vt:lpstr>
      <vt:lpstr>Correlation matrix of svi and economic profile layers</vt:lpstr>
      <vt:lpstr>Interactive features</vt:lpstr>
      <vt:lpstr>Interactive bar chart:  avg_svi and themes by state</vt:lpstr>
      <vt:lpstr>Choropleth map: avg_svi by state</vt:lpstr>
      <vt:lpstr>Dash: multi-select for trends and comparisons</vt:lpstr>
      <vt:lpstr>Insights and Interpretation</vt:lpstr>
      <vt:lpstr>Key Findings:</vt:lpstr>
      <vt:lpstr>Challenges</vt:lpstr>
      <vt:lpstr>Challenges faced</vt:lpstr>
      <vt:lpstr>Future work</vt:lpstr>
      <vt:lpstr>Suggested improvements</vt:lpstr>
      <vt:lpstr>references</vt:lpstr>
      <vt:lpstr>resources</vt:lpstr>
      <vt:lpstr>Questions/Thank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Bridgett Gordon</dc:creator>
  <cp:lastModifiedBy>Bridgett Gordon</cp:lastModifiedBy>
  <cp:revision>5</cp:revision>
  <dcterms:created xsi:type="dcterms:W3CDTF">2024-12-06T04:32:37Z</dcterms:created>
  <dcterms:modified xsi:type="dcterms:W3CDTF">2024-12-08T05:16:23Z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